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9.xml"/>
  <Override ContentType="application/vnd.openxmlformats-officedocument.presentationml.notesSlide+xml" PartName="/ppt/notesSlides/notesSlide33.xml"/>
  <Override ContentType="application/vnd.openxmlformats-officedocument.presentationml.notesSlide+xml" PartName="/ppt/notesSlides/notesSlide10.xml"/>
  <Override ContentType="application/vnd.openxmlformats-officedocument.presentationml.notesSlide+xml" PartName="/ppt/notesSlides/notesSlide43.xml"/>
  <Override ContentType="application/vnd.openxmlformats-officedocument.presentationml.notesSlide+xml" PartName="/ppt/notesSlides/notesSlide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41.xml"/>
  <Override ContentType="application/vnd.openxmlformats-officedocument.presentationml.notesSlide+xml" PartName="/ppt/notesSlides/notesSlide12.xml"/>
  <Override ContentType="application/vnd.openxmlformats-officedocument.presentationml.notesSlide+xml" PartName="/ppt/notesSlides/notesSlide49.xml"/>
  <Override ContentType="application/vnd.openxmlformats-officedocument.presentationml.notesSlide+xml" PartName="/ppt/notesSlides/notesSlide15.xml"/>
  <Override ContentType="application/vnd.openxmlformats-officedocument.presentationml.notesSlide+xml" PartName="/ppt/notesSlides/notesSlide1.xml"/>
  <Override ContentType="application/vnd.openxmlformats-officedocument.presentationml.notesSlide+xml" PartName="/ppt/notesSlides/notesSlide42.xml"/>
  <Override ContentType="application/vnd.openxmlformats-officedocument.presentationml.notesSlide+xml" PartName="/ppt/notesSlides/notesSlide26.xml"/>
  <Override ContentType="application/vnd.openxmlformats-officedocument.presentationml.notesSlide+xml" PartName="/ppt/notesSlides/notesSlide40.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9.xml"/>
  <Override ContentType="application/vnd.openxmlformats-officedocument.presentationml.notesSlide+xml" PartName="/ppt/notesSlides/notesSlide46.xml"/>
  <Override ContentType="application/vnd.openxmlformats-officedocument.presentationml.notesSlide+xml" PartName="/ppt/notesSlides/notesSlide18.xml"/>
  <Override ContentType="application/vnd.openxmlformats-officedocument.presentationml.notesSlide+xml" PartName="/ppt/notesSlides/notesSlide39.xml"/>
  <Override ContentType="application/vnd.openxmlformats-officedocument.presentationml.notesSlide+xml" PartName="/ppt/notesSlides/notesSlide20.xml"/>
  <Override ContentType="application/vnd.openxmlformats-officedocument.presentationml.notesSlide+xml" PartName="/ppt/notesSlides/notesSlide24.xml"/>
  <Override ContentType="application/vnd.openxmlformats-officedocument.presentationml.notesSlide+xml" PartName="/ppt/notesSlides/notesSlide48.xml"/>
  <Override ContentType="application/vnd.openxmlformats-officedocument.presentationml.notesSlide+xml" PartName="/ppt/notesSlides/notesSlide17.xml"/>
  <Override ContentType="application/vnd.openxmlformats-officedocument.presentationml.notesSlide+xml" PartName="/ppt/notesSlides/notesSlide14.xml"/>
  <Override ContentType="application/vnd.openxmlformats-officedocument.presentationml.notesSlide+xml" PartName="/ppt/notesSlides/notesSlide25.xml"/>
  <Override ContentType="application/vnd.openxmlformats-officedocument.presentationml.notesSlide+xml" PartName="/ppt/notesSlides/notesSlide47.xml"/>
  <Override ContentType="application/vnd.openxmlformats-officedocument.presentationml.notesSlide+xml" PartName="/ppt/notesSlides/notesSlide32.xml"/>
  <Override ContentType="application/vnd.openxmlformats-officedocument.presentationml.notesSlide+xml" PartName="/ppt/notesSlides/notesSlide37.xml"/>
  <Override ContentType="application/vnd.openxmlformats-officedocument.presentationml.notesSlide+xml" PartName="/ppt/notesSlides/notesSlide31.xml"/>
  <Override ContentType="application/vnd.openxmlformats-officedocument.presentationml.notesSlide+xml" PartName="/ppt/notesSlides/notesSlide16.xml"/>
  <Override ContentType="application/vnd.openxmlformats-officedocument.presentationml.notesSlide+xml" PartName="/ppt/notesSlides/notesSlide3.xml"/>
  <Override ContentType="application/vnd.openxmlformats-officedocument.presentationml.notesSlide+xml" PartName="/ppt/notesSlides/notesSlide6.xml"/>
  <Override ContentType="application/vnd.openxmlformats-officedocument.presentationml.notesSlide+xml" PartName="/ppt/notesSlides/notesSlide28.xml"/>
  <Override ContentType="application/vnd.openxmlformats-officedocument.presentationml.notesSlide+xml" PartName="/ppt/notesSlides/notesSlide38.xml"/>
  <Override ContentType="application/vnd.openxmlformats-officedocument.presentationml.notesSlide+xml" PartName="/ppt/notesSlides/notesSlide8.xml"/>
  <Override ContentType="application/vnd.openxmlformats-officedocument.presentationml.notesSlide+xml" PartName="/ppt/notesSlides/notesSlide45.xml"/>
  <Override ContentType="application/vnd.openxmlformats-officedocument.presentationml.notesSlide+xml" PartName="/ppt/notesSlides/notesSlide44.xml"/>
  <Override ContentType="application/vnd.openxmlformats-officedocument.presentationml.notesSlide+xml" PartName="/ppt/notesSlides/notesSlide19.xml"/>
  <Override ContentType="application/vnd.openxmlformats-officedocument.presentationml.notesSlide+xml" PartName="/ppt/notesSlides/notesSlide30.xml"/>
  <Override ContentType="application/vnd.openxmlformats-officedocument.presentationml.notesSlide+xml" PartName="/ppt/notesSlides/notesSlide34.xml"/>
  <Override ContentType="application/vnd.openxmlformats-officedocument.presentationml.notesSlide+xml" PartName="/ppt/notesSlides/notesSlide21.xml"/>
  <Override ContentType="application/vnd.openxmlformats-officedocument.presentationml.notesSlide+xml" PartName="/ppt/notesSlides/notesSlide36.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37.xml"/>
  <Override ContentType="application/vnd.openxmlformats-officedocument.presentationml.slide+xml" PartName="/ppt/slides/slide47.xml"/>
  <Override ContentType="application/vnd.openxmlformats-officedocument.presentationml.slide+xml" PartName="/ppt/slides/slide45.xml"/>
  <Override ContentType="application/vnd.openxmlformats-officedocument.presentationml.slide+xml" PartName="/ppt/slides/slide6.xml"/>
  <Override ContentType="application/vnd.openxmlformats-officedocument.presentationml.slide+xml" PartName="/ppt/slides/slide33.xml"/>
  <Override ContentType="application/vnd.openxmlformats-officedocument.presentationml.slide+xml" PartName="/ppt/slides/slide36.xml"/>
  <Override ContentType="application/vnd.openxmlformats-officedocument.presentationml.slide+xml" PartName="/ppt/slides/slide35.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42.xml"/>
  <Override ContentType="application/vnd.openxmlformats-officedocument.presentationml.slide+xml" PartName="/ppt/slides/slide40.xml"/>
  <Override ContentType="application/vnd.openxmlformats-officedocument.presentationml.slide+xml" PartName="/ppt/slides/slide1.xml"/>
  <Override ContentType="application/vnd.openxmlformats-officedocument.presentationml.slide+xml" PartName="/ppt/slides/slide44.xml"/>
  <Override ContentType="application/vnd.openxmlformats-officedocument.presentationml.slide+xml" PartName="/ppt/slides/slide46.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8.xml"/>
  <Override ContentType="application/vnd.openxmlformats-officedocument.presentationml.slide+xml" PartName="/ppt/slides/slide49.xml"/>
  <Override ContentType="application/vnd.openxmlformats-officedocument.presentationml.slide+xml" PartName="/ppt/slides/slide4.xml"/>
  <Override ContentType="application/vnd.openxmlformats-officedocument.presentationml.slide+xml" PartName="/ppt/slides/slide28.xml"/>
  <Override ContentType="application/vnd.openxmlformats-officedocument.presentationml.slide+xml" PartName="/ppt/slides/slide14.xml"/>
  <Override ContentType="application/vnd.openxmlformats-officedocument.presentationml.slide+xml" PartName="/ppt/slides/slide22.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48.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3.xml"/>
  <Override ContentType="application/vnd.openxmlformats-officedocument.presentationml.slide+xml" PartName="/ppt/slides/slide25.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34.xml"/>
  <Override ContentType="application/vnd.openxmlformats-officedocument.presentationml.slide+xml" PartName="/ppt/slides/slide10.xml"/>
  <Override ContentType="application/vnd.openxmlformats-officedocument.presentationml.slide+xml" PartName="/ppt/slides/slide31.xml"/>
  <Override ContentType="application/vnd.openxmlformats-officedocument.presentationml.slide+xml" PartName="/ppt/slides/slide43.xml"/>
  <Override ContentType="application/vnd.openxmlformats-officedocument.presentationml.slide+xml" PartName="/ppt/slides/slide3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29.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41.xml"/>
  <Override ContentType="application/vnd.openxmlformats-officedocument.presentationml.slide+xml" PartName="/ppt/slides/slide5.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19" Type="http://schemas.openxmlformats.org/officeDocument/2006/relationships/slide" Target="slides/slide14.xml"/><Relationship Id="rId36" Type="http://schemas.openxmlformats.org/officeDocument/2006/relationships/slide" Target="slides/slide31.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30" Type="http://schemas.openxmlformats.org/officeDocument/2006/relationships/slide" Target="slides/slide25.xml"/><Relationship Id="rId12" Type="http://schemas.openxmlformats.org/officeDocument/2006/relationships/slide" Target="slides/slide7.xml"/><Relationship Id="rId31" Type="http://schemas.openxmlformats.org/officeDocument/2006/relationships/slide" Target="slides/slide26.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34" Type="http://schemas.openxmlformats.org/officeDocument/2006/relationships/slide" Target="slides/slide29.xml"/><Relationship Id="rId35" Type="http://schemas.openxmlformats.org/officeDocument/2006/relationships/slide" Target="slides/slide30.xml"/><Relationship Id="rId32" Type="http://schemas.openxmlformats.org/officeDocument/2006/relationships/slide" Target="slides/slide27.xml"/><Relationship Id="rId33" Type="http://schemas.openxmlformats.org/officeDocument/2006/relationships/slide" Target="slides/slide28.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48" Type="http://schemas.openxmlformats.org/officeDocument/2006/relationships/slide" Target="slides/slide43.xml"/><Relationship Id="rId47" Type="http://schemas.openxmlformats.org/officeDocument/2006/relationships/slide" Target="slides/slide42.xml"/><Relationship Id="rId29" Type="http://schemas.openxmlformats.org/officeDocument/2006/relationships/slide" Target="slides/slide24.xml"/><Relationship Id="rId49" Type="http://schemas.openxmlformats.org/officeDocument/2006/relationships/slide" Target="slides/slide4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 Type="http://schemas.openxmlformats.org/officeDocument/2006/relationships/presProps" Target="presProps.xml"/><Relationship Id="rId21" Type="http://schemas.openxmlformats.org/officeDocument/2006/relationships/slide" Target="slides/slide16.xml"/><Relationship Id="rId40" Type="http://schemas.openxmlformats.org/officeDocument/2006/relationships/slide" Target="slides/slide35.xml"/><Relationship Id="rId1" Type="http://schemas.openxmlformats.org/officeDocument/2006/relationships/theme" Target="theme/theme2.xml"/><Relationship Id="rId22" Type="http://schemas.openxmlformats.org/officeDocument/2006/relationships/slide" Target="slides/slide17.xml"/><Relationship Id="rId41" Type="http://schemas.openxmlformats.org/officeDocument/2006/relationships/slide" Target="slides/slide36.xml"/><Relationship Id="rId4" Type="http://schemas.openxmlformats.org/officeDocument/2006/relationships/slideMaster" Target="slideMasters/slideMaster1.xml"/><Relationship Id="rId23" Type="http://schemas.openxmlformats.org/officeDocument/2006/relationships/slide" Target="slides/slide18.xml"/><Relationship Id="rId42" Type="http://schemas.openxmlformats.org/officeDocument/2006/relationships/slide" Target="slides/slide37.xml"/><Relationship Id="rId3" Type="http://schemas.openxmlformats.org/officeDocument/2006/relationships/tableStyles" Target="tableStyles.xml"/><Relationship Id="rId24" Type="http://schemas.openxmlformats.org/officeDocument/2006/relationships/slide" Target="slides/slide19.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 name="Shape 32"/>
        <p:cNvGrpSpPr/>
        <p:nvPr/>
      </p:nvGrpSpPr>
      <p:grpSpPr>
        <a:xfrm>
          <a:off x="0" y="0"/>
          <a:ext cx="0" cy="0"/>
          <a:chOff x="0" y="0"/>
          <a:chExt cx="0" cy="0"/>
        </a:xfrm>
      </p:grpSpPr>
      <p:sp>
        <p:nvSpPr>
          <p:cNvPr id="33" name="Shape 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 name="Shape 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1" name="Shape 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 name="Shape 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6" name="Shape 10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6" name="Shape 1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 name="Shape 12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 name="Shape 37"/>
        <p:cNvGrpSpPr/>
        <p:nvPr/>
      </p:nvGrpSpPr>
      <p:grpSpPr>
        <a:xfrm>
          <a:off x="0" y="0"/>
          <a:ext cx="0" cy="0"/>
          <a:chOff x="0" y="0"/>
          <a:chExt cx="0" cy="0"/>
        </a:xfrm>
      </p:grpSpPr>
      <p:sp>
        <p:nvSpPr>
          <p:cNvPr id="38" name="Shape 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 name="Shape 39"/>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b="1" lang="en"/>
              <a:t>Fedora</a:t>
            </a:r>
          </a:p>
          <a:p>
            <a:pPr lvl="0" rtl="0">
              <a:lnSpc>
                <a:spcPct val="143181"/>
              </a:lnSpc>
              <a:spcBef>
                <a:spcPts val="0"/>
              </a:spcBef>
              <a:buClr>
                <a:schemeClr val="dk1"/>
              </a:buClr>
              <a:buSzPct val="110000"/>
              <a:buFont typeface="Arial"/>
              <a:buNone/>
            </a:pPr>
            <a:r>
              <a:rPr lang="en" sz="1000">
                <a:solidFill>
                  <a:srgbClr val="333333"/>
                </a:solidFill>
                <a:latin typeface="Helvetica Neue"/>
                <a:ea typeface="Helvetica Neue"/>
                <a:cs typeface="Helvetica Neue"/>
                <a:sym typeface="Helvetica Neue"/>
              </a:rPr>
              <a:t>Fedora is changing education by making it easy to teach or sell courses online. Teacher entrepreneurs use Fedora to run their own courses work with almost half a million students online.</a:t>
            </a:r>
          </a:p>
          <a:p>
            <a:pPr lvl="0" rtl="0">
              <a:lnSpc>
                <a:spcPct val="143181"/>
              </a:lnSpc>
              <a:spcBef>
                <a:spcPts val="1100"/>
              </a:spcBef>
              <a:buClr>
                <a:schemeClr val="dk1"/>
              </a:buClr>
              <a:buSzPct val="110000"/>
              <a:buFont typeface="Arial"/>
              <a:buNone/>
            </a:pPr>
            <a:r>
              <a:rPr lang="en" sz="1000">
                <a:solidFill>
                  <a:srgbClr val="333333"/>
                </a:solidFill>
                <a:latin typeface="Helvetica Neue"/>
                <a:ea typeface="Helvetica Neue"/>
                <a:cs typeface="Helvetica Neue"/>
                <a:sym typeface="Helvetica Neue"/>
              </a:rPr>
              <a:t>In a matter of minutes, Fedora allows you to create a beautiful and powerful, payment-ready course from your own website without any technical knowledge. While many use Fedora for asynchronous video-based classes teachers have used it to sell books, services, offline-online classes, group coaching, tutoring and webinars.</a:t>
            </a:r>
          </a:p>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7" name="Shape 1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ten weeks. ed catmull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9" name="Shape 15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8" name="Shape 1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creators know how to code and create the technology and the world around us we interact with daily </a:t>
            </a:r>
          </a:p>
          <a:p>
            <a:pPr lvl="0" rtl="0">
              <a:spcBef>
                <a:spcPts val="0"/>
              </a:spcBef>
              <a:buNone/>
            </a:pPr>
            <a:r>
              <a:rPr lang="en"/>
              <a:t>consumers don’t. Their lives are dependent on </a:t>
            </a:r>
            <a:r>
              <a:rPr lang="en">
                <a:solidFill>
                  <a:schemeClr val="dk1"/>
                </a:solidFill>
              </a:rPr>
              <a:t>and their interactions are shaped by</a:t>
            </a:r>
            <a:r>
              <a:rPr lang="en"/>
              <a:t> the technologies being built.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 name="Shape 42"/>
        <p:cNvGrpSpPr/>
        <p:nvPr/>
      </p:nvGrpSpPr>
      <p:grpSpPr>
        <a:xfrm>
          <a:off x="0" y="0"/>
          <a:ext cx="0" cy="0"/>
          <a:chOff x="0" y="0"/>
          <a:chExt cx="0" cy="0"/>
        </a:xfrm>
      </p:grpSpPr>
      <p:sp>
        <p:nvSpPr>
          <p:cNvPr id="43" name="Shape 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 name="Shape 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78571"/>
              <a:buFont typeface="Arial"/>
              <a:buNone/>
            </a:pPr>
            <a:r>
              <a:rPr b="1" lang="en" sz="1400">
                <a:solidFill>
                  <a:schemeClr val="dk1"/>
                </a:solidFill>
                <a:latin typeface="Roboto"/>
                <a:ea typeface="Roboto"/>
                <a:cs typeface="Roboto"/>
                <a:sym typeface="Roboto"/>
              </a:rPr>
              <a:t>Maker-Based Education</a:t>
            </a:r>
          </a:p>
          <a:p>
            <a:pPr lvl="0" rtl="0">
              <a:lnSpc>
                <a:spcPct val="143181"/>
              </a:lnSpc>
              <a:spcBef>
                <a:spcPts val="0"/>
              </a:spcBef>
              <a:buClr>
                <a:schemeClr val="dk1"/>
              </a:buClr>
              <a:buSzPct val="110000"/>
              <a:buFont typeface="Arial"/>
              <a:buNone/>
            </a:pPr>
            <a:r>
              <a:rPr lang="en" sz="1000">
                <a:solidFill>
                  <a:srgbClr val="333333"/>
                </a:solidFill>
                <a:latin typeface="Helvetica Neue"/>
                <a:ea typeface="Helvetica Neue"/>
                <a:cs typeface="Helvetica Neue"/>
                <a:sym typeface="Helvetica Neue"/>
              </a:rPr>
              <a:t>We’re working to make it as easy and fast as possible for anyone to learn front-end web development skills by focusing on project-based learning. In 2014 we had one of the top 3 largest for-pay online HTML/CSS courses with a 5-star rating. </a:t>
            </a:r>
          </a:p>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8" name="Shape 1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creators know how to code and create the technology and the world around us we interact with daily </a:t>
            </a:r>
          </a:p>
          <a:p>
            <a:pPr lvl="0" rtl="0">
              <a:spcBef>
                <a:spcPts val="0"/>
              </a:spcBef>
              <a:buNone/>
            </a:pPr>
            <a:r>
              <a:rPr lang="en"/>
              <a:t>consumers don’t. Their lives are dependent on </a:t>
            </a:r>
            <a:r>
              <a:rPr lang="en">
                <a:solidFill>
                  <a:schemeClr val="dk1"/>
                </a:solidFill>
              </a:rPr>
              <a:t>and their interactions are shaped by</a:t>
            </a:r>
            <a:r>
              <a:rPr lang="en"/>
              <a:t> the technologies being built.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0" name="Shape 2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creators know how to code and create the technology and the world around us we interact with daily </a:t>
            </a:r>
          </a:p>
          <a:p>
            <a:pPr lvl="0" rtl="0">
              <a:spcBef>
                <a:spcPts val="0"/>
              </a:spcBef>
              <a:buNone/>
            </a:pPr>
            <a:r>
              <a:rPr lang="en"/>
              <a:t>consumers don’t. Their lives are dependent on </a:t>
            </a:r>
            <a:r>
              <a:rPr lang="en">
                <a:solidFill>
                  <a:schemeClr val="dk1"/>
                </a:solidFill>
              </a:rPr>
              <a:t>and their interactions are shaped by</a:t>
            </a:r>
            <a:r>
              <a:rPr lang="en"/>
              <a:t> the technologies being built.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6" name="Shape 21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1" name="Shape 22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6" name="Shape 23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2" name="Shape 2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8" name="Shape 2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they’re getting kids in this mindset with teaching them coding and exploration at a young age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4" name="Shape 25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 name="Shape 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78571"/>
              <a:buFont typeface="Arial"/>
              <a:buNone/>
            </a:pPr>
            <a:r>
              <a:rPr b="1" lang="en" sz="1400">
                <a:solidFill>
                  <a:schemeClr val="dk1"/>
                </a:solidFill>
                <a:latin typeface="Roboto"/>
                <a:ea typeface="Roboto"/>
                <a:cs typeface="Roboto"/>
                <a:sym typeface="Roboto"/>
              </a:rPr>
              <a:t>Fedora</a:t>
            </a:r>
          </a:p>
          <a:p>
            <a:pPr lvl="0" rtl="0">
              <a:lnSpc>
                <a:spcPct val="143181"/>
              </a:lnSpc>
              <a:spcBef>
                <a:spcPts val="0"/>
              </a:spcBef>
              <a:buClr>
                <a:schemeClr val="dk1"/>
              </a:buClr>
              <a:buSzPct val="110000"/>
              <a:buFont typeface="Arial"/>
              <a:buNone/>
            </a:pPr>
            <a:r>
              <a:rPr lang="en" sz="1000">
                <a:solidFill>
                  <a:srgbClr val="333333"/>
                </a:solidFill>
                <a:latin typeface="Helvetica Neue"/>
                <a:ea typeface="Helvetica Neue"/>
                <a:cs typeface="Helvetica Neue"/>
                <a:sym typeface="Helvetica Neue"/>
              </a:rPr>
              <a:t>Fedora is changing education by making it easy to teach or sell courses online. Teacher / entrepreneurs use Fedora to run their own courses work with almost half a million students online. We are currently the fastest growing online learning management platform.</a:t>
            </a:r>
          </a:p>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9" name="Shape 2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5" name="Shape 2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0" name="Shape 2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5" name="Shape 2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0" name="Shape 2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8" name="Shape 28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3" name="Shape 2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2" name="Shape 31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7" name="Shape 3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2" name="Shape 3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 name="Shape 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78571"/>
              <a:buFont typeface="Arial"/>
              <a:buNone/>
            </a:pPr>
            <a:r>
              <a:rPr b="1" lang="en" sz="1400">
                <a:solidFill>
                  <a:schemeClr val="dk1"/>
                </a:solidFill>
                <a:latin typeface="Roboto"/>
                <a:ea typeface="Roboto"/>
                <a:cs typeface="Roboto"/>
                <a:sym typeface="Roboto"/>
              </a:rPr>
              <a:t>How To Land A Job You Love</a:t>
            </a:r>
          </a:p>
          <a:p>
            <a:pPr lvl="0" rtl="0">
              <a:lnSpc>
                <a:spcPct val="143181"/>
              </a:lnSpc>
              <a:spcBef>
                <a:spcPts val="0"/>
              </a:spcBef>
              <a:buClr>
                <a:schemeClr val="dk1"/>
              </a:buClr>
              <a:buSzPct val="110000"/>
              <a:buFont typeface="Arial"/>
              <a:buNone/>
            </a:pPr>
            <a:r>
              <a:rPr lang="en" sz="1000">
                <a:solidFill>
                  <a:srgbClr val="333333"/>
                </a:solidFill>
                <a:latin typeface="Helvetica Neue"/>
                <a:ea typeface="Helvetica Neue"/>
                <a:cs typeface="Helvetica Neue"/>
                <a:sym typeface="Helvetica Neue"/>
              </a:rPr>
              <a:t>This is the course I wish I had when I was in school. I worked with best-selling author Charlie Hoehn on this to create an exact step-by-step method that’s helped thousands of his readers create amazing careers for themselves. We’ve followed this exact blueprint to get jobs with non-profits, fast growing startups, and big time entrepreneurs and authors like Ramit Sethi, Tim Ferriss, and Seth Godin.</a:t>
            </a:r>
          </a:p>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 name="Shape 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 name="Shape 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856"/>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0" name="Shape 10"/>
          <p:cNvSpPr txBox="1"/>
          <p:nvPr>
            <p:ph idx="1" type="subTitle"/>
          </p:nvPr>
        </p:nvSpPr>
        <p:spPr>
          <a:xfrm>
            <a:off x="685800" y="2840053"/>
            <a:ext cx="7772400" cy="784737"/>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200150"/>
            <a:ext cx="8229600"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20"/>
          </a:xfrm>
          <a:prstGeom prst="rect">
            <a:avLst/>
          </a:prstGeom>
        </p:spPr>
        <p:txBody>
          <a:bodyPr anchorCtr="0" anchor="t" bIns="91425" lIns="91425" rIns="91425" tIns="91425"/>
          <a:lstStyle>
            <a:lvl1pPr algn="ctr">
              <a:spcBef>
                <a:spcPts val="360"/>
              </a:spcBef>
              <a:buSzPct val="100000"/>
              <a:buNone/>
              <a:defRPr sz="1800"/>
            </a:lvl1pPr>
          </a:lstStyle>
          <a:p/>
        </p:txBody>
      </p:sp>
      <p:sp>
        <p:nvSpPr>
          <p:cNvPr id="26" name="Shape 26"/>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25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4749850"/>
            <a:ext cx="548699" cy="393524"/>
          </a:xfrm>
          <a:prstGeom prst="rect">
            <a:avLst/>
          </a:prstGeom>
          <a:noFill/>
          <a:ln>
            <a:noFill/>
          </a:ln>
        </p:spPr>
        <p:txBody>
          <a:bodyPr anchorCtr="0" anchor="ctr" bIns="91425" lIns="91425" rIns="91425" tIns="91425">
            <a:noAutofit/>
          </a:bodyPr>
          <a:lstStyle>
            <a:lvl1pPr algn="r">
              <a:spcBef>
                <a:spcPts val="0"/>
              </a:spcBef>
              <a:buNone/>
              <a:defRPr sz="1300">
                <a:solidFill>
                  <a:schemeClr val="dk1"/>
                </a:solidFill>
              </a:defRPr>
            </a:lvl1pPr>
          </a:lstStyle>
          <a:p>
            <a:pPr>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 Id="rId3" Type="http://schemas.openxmlformats.org/officeDocument/2006/relationships/image" Target="../media/image0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 Id="rId3" Type="http://schemas.openxmlformats.org/officeDocument/2006/relationships/image" Target="../media/image0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 Id="rId3" Type="http://schemas.openxmlformats.org/officeDocument/2006/relationships/image" Target="../media/image0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 Id="rId3" Type="http://schemas.openxmlformats.org/officeDocument/2006/relationships/image" Target="../media/image0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3" Type="http://schemas.openxmlformats.org/officeDocument/2006/relationships/image" Target="../media/image0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 Id="rId3" Type="http://schemas.openxmlformats.org/officeDocument/2006/relationships/image" Target="../media/image0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 Id="rId3" Type="http://schemas.openxmlformats.org/officeDocument/2006/relationships/image" Target="../media/image0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 Id="rId3" Type="http://schemas.openxmlformats.org/officeDocument/2006/relationships/image" Target="../media/image0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30.png"/><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 Id="rId3" Type="http://schemas.openxmlformats.org/officeDocument/2006/relationships/image" Target="../media/image0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 Id="rId3" Type="http://schemas.openxmlformats.org/officeDocument/2006/relationships/image" Target="../media/image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9" name="Shape 29"/>
        <p:cNvGrpSpPr/>
        <p:nvPr/>
      </p:nvGrpSpPr>
      <p:grpSpPr>
        <a:xfrm>
          <a:off x="0" y="0"/>
          <a:ext cx="0" cy="0"/>
          <a:chOff x="0" y="0"/>
          <a:chExt cx="0" cy="0"/>
        </a:xfrm>
      </p:grpSpPr>
      <p:cxnSp>
        <p:nvCxnSpPr>
          <p:cNvPr id="30" name="Shape 30"/>
          <p:cNvCxnSpPr/>
          <p:nvPr/>
        </p:nvCxnSpPr>
        <p:spPr>
          <a:xfrm>
            <a:off x="1228425" y="1118575"/>
            <a:ext cx="0" cy="2197200"/>
          </a:xfrm>
          <a:prstGeom prst="straightConnector1">
            <a:avLst/>
          </a:prstGeom>
          <a:noFill/>
          <a:ln cap="flat" cmpd="sng" w="38100">
            <a:solidFill>
              <a:schemeClr val="dk2"/>
            </a:solidFill>
            <a:prstDash val="solid"/>
            <a:round/>
            <a:headEnd len="lg" w="lg" type="none"/>
            <a:tailEnd len="lg" w="lg" type="none"/>
          </a:ln>
        </p:spPr>
      </p:cxnSp>
      <p:sp>
        <p:nvSpPr>
          <p:cNvPr id="31" name="Shape 31"/>
          <p:cNvSpPr txBox="1"/>
          <p:nvPr/>
        </p:nvSpPr>
        <p:spPr>
          <a:xfrm>
            <a:off x="1380824" y="1028700"/>
            <a:ext cx="6931200" cy="1578000"/>
          </a:xfrm>
          <a:prstGeom prst="rect">
            <a:avLst/>
          </a:prstGeom>
          <a:noFill/>
          <a:ln>
            <a:noFill/>
          </a:ln>
        </p:spPr>
        <p:txBody>
          <a:bodyPr anchorCtr="0" anchor="t" bIns="91425" lIns="91425" rIns="91425" tIns="91425">
            <a:noAutofit/>
          </a:bodyPr>
          <a:lstStyle/>
          <a:p>
            <a:pPr lvl="0" rtl="0">
              <a:spcBef>
                <a:spcPts val="0"/>
              </a:spcBef>
              <a:buNone/>
            </a:pPr>
            <a:r>
              <a:rPr lang="en" sz="3600">
                <a:solidFill>
                  <a:srgbClr val="666666"/>
                </a:solidFill>
                <a:latin typeface="Roboto"/>
                <a:ea typeface="Roboto"/>
                <a:cs typeface="Roboto"/>
                <a:sym typeface="Roboto"/>
              </a:rPr>
              <a:t>Welcome To The</a:t>
            </a:r>
          </a:p>
          <a:p>
            <a:pPr lvl="0" rtl="0">
              <a:spcBef>
                <a:spcPts val="0"/>
              </a:spcBef>
              <a:buNone/>
            </a:pPr>
            <a:r>
              <a:rPr b="1" lang="en" sz="3600">
                <a:solidFill>
                  <a:schemeClr val="lt1"/>
                </a:solidFill>
                <a:latin typeface="Roboto"/>
                <a:ea typeface="Roboto"/>
                <a:cs typeface="Roboto"/>
                <a:sym typeface="Roboto"/>
              </a:rPr>
              <a:t>Summer 2015 </a:t>
            </a:r>
          </a:p>
          <a:p>
            <a:pPr lvl="0" rtl="0">
              <a:spcBef>
                <a:spcPts val="0"/>
              </a:spcBef>
              <a:buNone/>
            </a:pPr>
            <a:r>
              <a:rPr b="1" lang="en" sz="3600">
                <a:solidFill>
                  <a:schemeClr val="lt1"/>
                </a:solidFill>
                <a:latin typeface="Roboto"/>
                <a:ea typeface="Roboto"/>
                <a:cs typeface="Roboto"/>
                <a:sym typeface="Roboto"/>
              </a:rPr>
              <a:t>Web Development </a:t>
            </a:r>
          </a:p>
          <a:p>
            <a:pPr lvl="0">
              <a:spcBef>
                <a:spcPts val="0"/>
              </a:spcBef>
              <a:buNone/>
            </a:pPr>
            <a:r>
              <a:rPr b="1" lang="en" sz="3600">
                <a:solidFill>
                  <a:schemeClr val="lt1"/>
                </a:solidFill>
                <a:latin typeface="Roboto"/>
                <a:ea typeface="Roboto"/>
                <a:cs typeface="Roboto"/>
                <a:sym typeface="Roboto"/>
              </a:rPr>
              <a:t>Bootcamp</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77"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2876101" y="984214"/>
            <a:ext cx="3391800" cy="317507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82" name="Shape 82"/>
        <p:cNvGrpSpPr/>
        <p:nvPr/>
      </p:nvGrpSpPr>
      <p:grpSpPr>
        <a:xfrm>
          <a:off x="0" y="0"/>
          <a:ext cx="0" cy="0"/>
          <a:chOff x="0" y="0"/>
          <a:chExt cx="0" cy="0"/>
        </a:xfrm>
      </p:grpSpPr>
      <p:sp>
        <p:nvSpPr>
          <p:cNvPr id="83" name="Shape 83"/>
          <p:cNvSpPr txBox="1"/>
          <p:nvPr/>
        </p:nvSpPr>
        <p:spPr>
          <a:xfrm>
            <a:off x="1551300" y="1320000"/>
            <a:ext cx="6041399" cy="2046299"/>
          </a:xfrm>
          <a:prstGeom prst="rect">
            <a:avLst/>
          </a:prstGeom>
          <a:noFill/>
          <a:ln>
            <a:noFill/>
          </a:ln>
        </p:spPr>
        <p:txBody>
          <a:bodyPr anchorCtr="0" anchor="ctr"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But what about the global trends?</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87"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1256225" y="82325"/>
            <a:ext cx="6631537" cy="497885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92" name="Shape 92"/>
        <p:cNvGrpSpPr/>
        <p:nvPr/>
      </p:nvGrpSpPr>
      <p:grpSpPr>
        <a:xfrm>
          <a:off x="0" y="0"/>
          <a:ext cx="0" cy="0"/>
          <a:chOff x="0" y="0"/>
          <a:chExt cx="0" cy="0"/>
        </a:xfrm>
      </p:grpSpPr>
      <p:pic>
        <p:nvPicPr>
          <p:cNvPr id="93" name="Shape 93"/>
          <p:cNvPicPr preferRelativeResize="0"/>
          <p:nvPr/>
        </p:nvPicPr>
        <p:blipFill>
          <a:blip r:embed="rId3">
            <a:alphaModFix/>
          </a:blip>
          <a:stretch>
            <a:fillRect/>
          </a:stretch>
        </p:blipFill>
        <p:spPr>
          <a:xfrm>
            <a:off x="1248075" y="76200"/>
            <a:ext cx="6647849" cy="4991099"/>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97" name="Shape 97"/>
        <p:cNvGrpSpPr/>
        <p:nvPr/>
      </p:nvGrpSpPr>
      <p:grpSpPr>
        <a:xfrm>
          <a:off x="0" y="0"/>
          <a:ext cx="0" cy="0"/>
          <a:chOff x="0" y="0"/>
          <a:chExt cx="0" cy="0"/>
        </a:xfrm>
      </p:grpSpPr>
      <p:pic>
        <p:nvPicPr>
          <p:cNvPr id="98" name="Shape 98"/>
          <p:cNvPicPr preferRelativeResize="0"/>
          <p:nvPr/>
        </p:nvPicPr>
        <p:blipFill>
          <a:blip r:embed="rId3">
            <a:alphaModFix/>
          </a:blip>
          <a:stretch>
            <a:fillRect/>
          </a:stretch>
        </p:blipFill>
        <p:spPr>
          <a:xfrm>
            <a:off x="65312" y="0"/>
            <a:ext cx="9013375" cy="6760024"/>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02" name="Shape 102"/>
        <p:cNvGrpSpPr/>
        <p:nvPr/>
      </p:nvGrpSpPr>
      <p:grpSpPr>
        <a:xfrm>
          <a:off x="0" y="0"/>
          <a:ext cx="0" cy="0"/>
          <a:chOff x="0" y="0"/>
          <a:chExt cx="0" cy="0"/>
        </a:xfrm>
      </p:grpSpPr>
      <p:pic>
        <p:nvPicPr>
          <p:cNvPr id="103" name="Shape 103"/>
          <p:cNvPicPr preferRelativeResize="0"/>
          <p:nvPr/>
        </p:nvPicPr>
        <p:blipFill rotWithShape="1">
          <a:blip r:embed="rId3">
            <a:alphaModFix/>
          </a:blip>
          <a:srcRect b="5917" l="11077" r="9399" t="0"/>
          <a:stretch/>
        </p:blipFill>
        <p:spPr>
          <a:xfrm>
            <a:off x="1287037" y="142662"/>
            <a:ext cx="6569926" cy="485817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07" name="Shape 107"/>
        <p:cNvGrpSpPr/>
        <p:nvPr/>
      </p:nvGrpSpPr>
      <p:grpSpPr>
        <a:xfrm>
          <a:off x="0" y="0"/>
          <a:ext cx="0" cy="0"/>
          <a:chOff x="0" y="0"/>
          <a:chExt cx="0" cy="0"/>
        </a:xfrm>
      </p:grpSpPr>
      <p:pic>
        <p:nvPicPr>
          <p:cNvPr id="108" name="Shape 108"/>
          <p:cNvPicPr preferRelativeResize="0"/>
          <p:nvPr/>
        </p:nvPicPr>
        <p:blipFill rotWithShape="1">
          <a:blip r:embed="rId3">
            <a:alphaModFix/>
          </a:blip>
          <a:srcRect b="6085" l="0" r="0" t="0"/>
          <a:stretch/>
        </p:blipFill>
        <p:spPr>
          <a:xfrm>
            <a:off x="457200" y="156500"/>
            <a:ext cx="8229599" cy="4830499"/>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12" name="Shape 112"/>
        <p:cNvGrpSpPr/>
        <p:nvPr/>
      </p:nvGrpSpPr>
      <p:grpSpPr>
        <a:xfrm>
          <a:off x="0" y="0"/>
          <a:ext cx="0" cy="0"/>
          <a:chOff x="0" y="0"/>
          <a:chExt cx="0" cy="0"/>
        </a:xfrm>
      </p:grpSpPr>
      <p:pic>
        <p:nvPicPr>
          <p:cNvPr id="113" name="Shape 113"/>
          <p:cNvPicPr preferRelativeResize="0"/>
          <p:nvPr/>
        </p:nvPicPr>
        <p:blipFill rotWithShape="1">
          <a:blip r:embed="rId3">
            <a:alphaModFix/>
          </a:blip>
          <a:srcRect b="6085" l="7502" r="8194" t="0"/>
          <a:stretch/>
        </p:blipFill>
        <p:spPr>
          <a:xfrm>
            <a:off x="1103000" y="104350"/>
            <a:ext cx="6938000" cy="483049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17" name="Shape 117"/>
        <p:cNvGrpSpPr/>
        <p:nvPr/>
      </p:nvGrpSpPr>
      <p:grpSpPr>
        <a:xfrm>
          <a:off x="0" y="0"/>
          <a:ext cx="0" cy="0"/>
          <a:chOff x="0" y="0"/>
          <a:chExt cx="0" cy="0"/>
        </a:xfrm>
      </p:grpSpPr>
      <p:sp>
        <p:nvSpPr>
          <p:cNvPr id="118" name="Shape 118"/>
          <p:cNvSpPr txBox="1"/>
          <p:nvPr/>
        </p:nvSpPr>
        <p:spPr>
          <a:xfrm>
            <a:off x="1551300" y="1320000"/>
            <a:ext cx="6041399" cy="2046299"/>
          </a:xfrm>
          <a:prstGeom prst="rect">
            <a:avLst/>
          </a:prstGeom>
          <a:noFill/>
          <a:ln>
            <a:noFill/>
          </a:ln>
        </p:spPr>
        <p:txBody>
          <a:bodyPr anchorCtr="0" anchor="t"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What does all of it mean?</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22" name="Shape 122"/>
        <p:cNvGrpSpPr/>
        <p:nvPr/>
      </p:nvGrpSpPr>
      <p:grpSpPr>
        <a:xfrm>
          <a:off x="0" y="0"/>
          <a:ext cx="0" cy="0"/>
          <a:chOff x="0" y="0"/>
          <a:chExt cx="0" cy="0"/>
        </a:xfrm>
      </p:grpSpPr>
      <p:sp>
        <p:nvSpPr>
          <p:cNvPr id="123" name="Shape 123"/>
          <p:cNvSpPr txBox="1"/>
          <p:nvPr/>
        </p:nvSpPr>
        <p:spPr>
          <a:xfrm>
            <a:off x="1551300" y="1320000"/>
            <a:ext cx="6041399" cy="2046299"/>
          </a:xfrm>
          <a:prstGeom prst="rect">
            <a:avLst/>
          </a:prstGeom>
          <a:noFill/>
          <a:ln>
            <a:noFill/>
          </a:ln>
        </p:spPr>
        <p:txBody>
          <a:bodyPr anchorCtr="0" anchor="t"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What do you like to do?</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 name="Shape 35"/>
        <p:cNvGrpSpPr/>
        <p:nvPr/>
      </p:nvGrpSpPr>
      <p:grpSpPr>
        <a:xfrm>
          <a:off x="0" y="0"/>
          <a:ext cx="0" cy="0"/>
          <a:chOff x="0" y="0"/>
          <a:chExt cx="0" cy="0"/>
        </a:xfrm>
      </p:grpSpPr>
      <p:pic>
        <p:nvPicPr>
          <p:cNvPr id="36" name="Shape 36"/>
          <p:cNvPicPr preferRelativeResize="0"/>
          <p:nvPr/>
        </p:nvPicPr>
        <p:blipFill>
          <a:blip r:embed="rId3">
            <a:alphaModFix/>
          </a:blip>
          <a:stretch>
            <a:fillRect/>
          </a:stretch>
        </p:blipFill>
        <p:spPr>
          <a:xfrm>
            <a:off x="0" y="0"/>
            <a:ext cx="9143999" cy="6095999"/>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27" name="Shape 127"/>
        <p:cNvGrpSpPr/>
        <p:nvPr/>
      </p:nvGrpSpPr>
      <p:grpSpPr>
        <a:xfrm>
          <a:off x="0" y="0"/>
          <a:ext cx="0" cy="0"/>
          <a:chOff x="0" y="0"/>
          <a:chExt cx="0" cy="0"/>
        </a:xfrm>
      </p:grpSpPr>
      <p:sp>
        <p:nvSpPr>
          <p:cNvPr id="128" name="Shape 128"/>
          <p:cNvSpPr txBox="1"/>
          <p:nvPr/>
        </p:nvSpPr>
        <p:spPr>
          <a:xfrm>
            <a:off x="1551300" y="1320000"/>
            <a:ext cx="6041399" cy="2046299"/>
          </a:xfrm>
          <a:prstGeom prst="rect">
            <a:avLst/>
          </a:prstGeom>
          <a:noFill/>
          <a:ln>
            <a:noFill/>
          </a:ln>
        </p:spPr>
        <p:txBody>
          <a:bodyPr anchorCtr="0" anchor="t"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What about the kids that don’t want to go into computer science?</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32" name="Shape 132"/>
        <p:cNvGrpSpPr/>
        <p:nvPr/>
      </p:nvGrpSpPr>
      <p:grpSpPr>
        <a:xfrm>
          <a:off x="0" y="0"/>
          <a:ext cx="0" cy="0"/>
          <a:chOff x="0" y="0"/>
          <a:chExt cx="0" cy="0"/>
        </a:xfrm>
      </p:grpSpPr>
      <p:sp>
        <p:nvSpPr>
          <p:cNvPr id="133" name="Shape 133"/>
          <p:cNvSpPr txBox="1"/>
          <p:nvPr/>
        </p:nvSpPr>
        <p:spPr>
          <a:xfrm>
            <a:off x="1551300" y="286200"/>
            <a:ext cx="6041399" cy="2046299"/>
          </a:xfrm>
          <a:prstGeom prst="rect">
            <a:avLst/>
          </a:prstGeom>
          <a:noFill/>
          <a:ln>
            <a:noFill/>
          </a:ln>
        </p:spPr>
        <p:txBody>
          <a:bodyPr anchorCtr="0" anchor="t"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Maybe art?</a:t>
            </a:r>
          </a:p>
        </p:txBody>
      </p:sp>
      <p:pic>
        <p:nvPicPr>
          <p:cNvPr id="134" name="Shape 134"/>
          <p:cNvPicPr preferRelativeResize="0"/>
          <p:nvPr/>
        </p:nvPicPr>
        <p:blipFill rotWithShape="1">
          <a:blip r:embed="rId3">
            <a:alphaModFix/>
          </a:blip>
          <a:srcRect b="28217" l="0" r="0" t="0"/>
          <a:stretch/>
        </p:blipFill>
        <p:spPr>
          <a:xfrm>
            <a:off x="511675" y="1270725"/>
            <a:ext cx="8120674" cy="364324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38" name="Shape 138"/>
        <p:cNvGrpSpPr/>
        <p:nvPr/>
      </p:nvGrpSpPr>
      <p:grpSpPr>
        <a:xfrm>
          <a:off x="0" y="0"/>
          <a:ext cx="0" cy="0"/>
          <a:chOff x="0" y="0"/>
          <a:chExt cx="0" cy="0"/>
        </a:xfrm>
      </p:grpSpPr>
      <p:sp>
        <p:nvSpPr>
          <p:cNvPr id="139" name="Shape 139"/>
          <p:cNvSpPr txBox="1"/>
          <p:nvPr/>
        </p:nvSpPr>
        <p:spPr>
          <a:xfrm>
            <a:off x="1551300" y="286200"/>
            <a:ext cx="6041399" cy="2046299"/>
          </a:xfrm>
          <a:prstGeom prst="rect">
            <a:avLst/>
          </a:prstGeom>
          <a:noFill/>
          <a:ln>
            <a:noFill/>
          </a:ln>
        </p:spPr>
        <p:txBody>
          <a:bodyPr anchorCtr="0" anchor="t"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Or music?</a:t>
            </a:r>
          </a:p>
        </p:txBody>
      </p:sp>
      <p:pic>
        <p:nvPicPr>
          <p:cNvPr id="140" name="Shape 140"/>
          <p:cNvPicPr preferRelativeResize="0"/>
          <p:nvPr/>
        </p:nvPicPr>
        <p:blipFill>
          <a:blip r:embed="rId3">
            <a:alphaModFix/>
          </a:blip>
          <a:stretch>
            <a:fillRect/>
          </a:stretch>
        </p:blipFill>
        <p:spPr>
          <a:xfrm>
            <a:off x="2238375" y="1258300"/>
            <a:ext cx="4667250" cy="338137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44" name="Shape 144"/>
        <p:cNvGrpSpPr/>
        <p:nvPr/>
      </p:nvGrpSpPr>
      <p:grpSpPr>
        <a:xfrm>
          <a:off x="0" y="0"/>
          <a:ext cx="0" cy="0"/>
          <a:chOff x="0" y="0"/>
          <a:chExt cx="0" cy="0"/>
        </a:xfrm>
      </p:grpSpPr>
      <p:sp>
        <p:nvSpPr>
          <p:cNvPr id="145" name="Shape 145"/>
          <p:cNvSpPr txBox="1"/>
          <p:nvPr/>
        </p:nvSpPr>
        <p:spPr>
          <a:xfrm>
            <a:off x="1551300" y="1548600"/>
            <a:ext cx="6041399" cy="2046299"/>
          </a:xfrm>
          <a:prstGeom prst="rect">
            <a:avLst/>
          </a:prstGeom>
          <a:noFill/>
          <a:ln>
            <a:noFill/>
          </a:ln>
        </p:spPr>
        <p:txBody>
          <a:bodyPr anchorCtr="0" anchor="t"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Or maybe marketing or psychology?</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1527449" y="891524"/>
            <a:ext cx="6089099" cy="3932949"/>
          </a:xfrm>
          <a:prstGeom prst="rect">
            <a:avLst/>
          </a:prstGeom>
          <a:noFill/>
          <a:ln>
            <a:noFill/>
          </a:ln>
        </p:spPr>
      </p:pic>
      <p:sp>
        <p:nvSpPr>
          <p:cNvPr id="151" name="Shape 151"/>
          <p:cNvSpPr txBox="1"/>
          <p:nvPr/>
        </p:nvSpPr>
        <p:spPr>
          <a:xfrm>
            <a:off x="1426500" y="233425"/>
            <a:ext cx="6290999" cy="1331699"/>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chemeClr val="lt1"/>
                </a:solidFill>
                <a:latin typeface="Oswald"/>
                <a:ea typeface="Oswald"/>
                <a:cs typeface="Oswald"/>
                <a:sym typeface="Oswald"/>
              </a:rPr>
              <a:t>New jobs are popping up at the crossroads of </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55" name="Shape 155"/>
        <p:cNvGrpSpPr/>
        <p:nvPr/>
      </p:nvGrpSpPr>
      <p:grpSpPr>
        <a:xfrm>
          <a:off x="0" y="0"/>
          <a:ext cx="0" cy="0"/>
          <a:chOff x="0" y="0"/>
          <a:chExt cx="0" cy="0"/>
        </a:xfrm>
      </p:grpSpPr>
      <p:pic>
        <p:nvPicPr>
          <p:cNvPr id="156" name="Shape 156"/>
          <p:cNvPicPr preferRelativeResize="0"/>
          <p:nvPr/>
        </p:nvPicPr>
        <p:blipFill>
          <a:blip r:embed="rId3">
            <a:alphaModFix/>
          </a:blip>
          <a:stretch>
            <a:fillRect/>
          </a:stretch>
        </p:blipFill>
        <p:spPr>
          <a:xfrm>
            <a:off x="1362013" y="388950"/>
            <a:ext cx="6419975" cy="4365599"/>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60" name="Shape 160"/>
        <p:cNvGrpSpPr/>
        <p:nvPr/>
      </p:nvGrpSpPr>
      <p:grpSpPr>
        <a:xfrm>
          <a:off x="0" y="0"/>
          <a:ext cx="0" cy="0"/>
          <a:chOff x="0" y="0"/>
          <a:chExt cx="0" cy="0"/>
        </a:xfrm>
      </p:grpSpPr>
      <p:sp>
        <p:nvSpPr>
          <p:cNvPr id="161" name="Shape 161"/>
          <p:cNvSpPr txBox="1"/>
          <p:nvPr/>
        </p:nvSpPr>
        <p:spPr>
          <a:xfrm>
            <a:off x="1483800" y="0"/>
            <a:ext cx="6176399" cy="1376999"/>
          </a:xfrm>
          <a:prstGeom prst="rect">
            <a:avLst/>
          </a:prstGeom>
          <a:noFill/>
          <a:ln>
            <a:noFill/>
          </a:ln>
        </p:spPr>
        <p:txBody>
          <a:bodyPr anchorCtr="0" anchor="ctr" bIns="91425" lIns="91425" rIns="91425" tIns="91425">
            <a:noAutofit/>
          </a:bodyPr>
          <a:lstStyle/>
          <a:p>
            <a:pPr lvl="0" rtl="0" algn="ctr">
              <a:spcBef>
                <a:spcPts val="0"/>
              </a:spcBef>
              <a:buNone/>
            </a:pPr>
            <a:r>
              <a:rPr lang="en" sz="2400">
                <a:solidFill>
                  <a:schemeClr val="lt1"/>
                </a:solidFill>
                <a:latin typeface="Oswald"/>
                <a:ea typeface="Oswald"/>
                <a:cs typeface="Oswald"/>
                <a:sym typeface="Oswald"/>
              </a:rPr>
              <a:t>Technology is present to add value and opportunities. </a:t>
            </a:r>
          </a:p>
        </p:txBody>
      </p:sp>
      <p:pic>
        <p:nvPicPr>
          <p:cNvPr id="162" name="Shape 162"/>
          <p:cNvPicPr preferRelativeResize="0"/>
          <p:nvPr/>
        </p:nvPicPr>
        <p:blipFill>
          <a:blip r:embed="rId3">
            <a:alphaModFix/>
          </a:blip>
          <a:stretch>
            <a:fillRect/>
          </a:stretch>
        </p:blipFill>
        <p:spPr>
          <a:xfrm>
            <a:off x="2950025" y="1377000"/>
            <a:ext cx="3243949" cy="3025599"/>
          </a:xfrm>
          <a:prstGeom prst="rect">
            <a:avLst/>
          </a:prstGeom>
          <a:noFill/>
          <a:ln>
            <a:noFill/>
          </a:ln>
        </p:spPr>
      </p:pic>
      <p:sp>
        <p:nvSpPr>
          <p:cNvPr id="163" name="Shape 163"/>
          <p:cNvSpPr txBox="1"/>
          <p:nvPr/>
        </p:nvSpPr>
        <p:spPr>
          <a:xfrm>
            <a:off x="3708450" y="4507075"/>
            <a:ext cx="1727099" cy="3267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lt1"/>
                </a:solidFill>
                <a:latin typeface="Oswald"/>
                <a:ea typeface="Oswald"/>
                <a:cs typeface="Oswald"/>
                <a:sym typeface="Oswald"/>
              </a:rPr>
              <a:t>Breanden Beneschott</a:t>
            </a:r>
          </a:p>
          <a:p>
            <a:pPr lvl="0" rtl="0" algn="ctr">
              <a:spcBef>
                <a:spcPts val="0"/>
              </a:spcBef>
              <a:buNone/>
            </a:pPr>
            <a:r>
              <a:t/>
            </a:r>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67" name="Shape 167"/>
        <p:cNvGrpSpPr/>
        <p:nvPr/>
      </p:nvGrpSpPr>
      <p:grpSpPr>
        <a:xfrm>
          <a:off x="0" y="0"/>
          <a:ext cx="0" cy="0"/>
          <a:chOff x="0" y="0"/>
          <a:chExt cx="0" cy="0"/>
        </a:xfrm>
      </p:grpSpPr>
      <p:pic>
        <p:nvPicPr>
          <p:cNvPr id="168" name="Shape 168"/>
          <p:cNvPicPr preferRelativeResize="0"/>
          <p:nvPr/>
        </p:nvPicPr>
        <p:blipFill rotWithShape="1">
          <a:blip r:embed="rId3">
            <a:alphaModFix/>
          </a:blip>
          <a:srcRect b="5482" l="9278" r="9335" t="0"/>
          <a:stretch/>
        </p:blipFill>
        <p:spPr>
          <a:xfrm>
            <a:off x="1222987" y="140850"/>
            <a:ext cx="6698025" cy="4861799"/>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72" name="Shape 172"/>
        <p:cNvGrpSpPr/>
        <p:nvPr/>
      </p:nvGrpSpPr>
      <p:grpSpPr>
        <a:xfrm>
          <a:off x="0" y="0"/>
          <a:ext cx="0" cy="0"/>
          <a:chOff x="0" y="0"/>
          <a:chExt cx="0" cy="0"/>
        </a:xfrm>
      </p:grpSpPr>
      <p:sp>
        <p:nvSpPr>
          <p:cNvPr id="173" name="Shape 173"/>
          <p:cNvSpPr txBox="1"/>
          <p:nvPr/>
        </p:nvSpPr>
        <p:spPr>
          <a:xfrm>
            <a:off x="2459850" y="303875"/>
            <a:ext cx="4224300" cy="615299"/>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chemeClr val="lt1"/>
                </a:solidFill>
                <a:latin typeface="Oswald"/>
                <a:ea typeface="Oswald"/>
                <a:cs typeface="Oswald"/>
                <a:sym typeface="Oswald"/>
              </a:rPr>
              <a:t>Read. Write. Code</a:t>
            </a:r>
          </a:p>
        </p:txBody>
      </p:sp>
      <p:pic>
        <p:nvPicPr>
          <p:cNvPr id="174" name="Shape 174"/>
          <p:cNvPicPr preferRelativeResize="0"/>
          <p:nvPr/>
        </p:nvPicPr>
        <p:blipFill rotWithShape="1">
          <a:blip r:embed="rId3">
            <a:alphaModFix/>
          </a:blip>
          <a:srcRect b="0" l="8784" r="10479" t="0"/>
          <a:stretch/>
        </p:blipFill>
        <p:spPr>
          <a:xfrm>
            <a:off x="529681" y="1071575"/>
            <a:ext cx="4334473" cy="3570100"/>
          </a:xfrm>
          <a:prstGeom prst="rect">
            <a:avLst/>
          </a:prstGeom>
          <a:noFill/>
          <a:ln>
            <a:noFill/>
          </a:ln>
        </p:spPr>
      </p:pic>
      <p:sp>
        <p:nvSpPr>
          <p:cNvPr id="175" name="Shape 175"/>
          <p:cNvSpPr txBox="1"/>
          <p:nvPr/>
        </p:nvSpPr>
        <p:spPr>
          <a:xfrm>
            <a:off x="5040934" y="995375"/>
            <a:ext cx="3793500" cy="2236799"/>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lt1"/>
                </a:solidFill>
                <a:latin typeface="Oswald"/>
                <a:ea typeface="Oswald"/>
                <a:cs typeface="Oswald"/>
                <a:sym typeface="Oswald"/>
              </a:rPr>
              <a:t>I see coding (computer programming) as an extension of writing. The ability to code allows you to “write” new types of things – interactive stories, games, animations, and simulations. And, as with traditional writing, there are powerful reasons for everyone to learn to code.</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79" name="Shape 179"/>
        <p:cNvGrpSpPr/>
        <p:nvPr/>
      </p:nvGrpSpPr>
      <p:grpSpPr>
        <a:xfrm>
          <a:off x="0" y="0"/>
          <a:ext cx="0" cy="0"/>
          <a:chOff x="0" y="0"/>
          <a:chExt cx="0" cy="0"/>
        </a:xfrm>
      </p:grpSpPr>
      <p:sp>
        <p:nvSpPr>
          <p:cNvPr id="180" name="Shape 180"/>
          <p:cNvSpPr txBox="1"/>
          <p:nvPr>
            <p:ph type="title"/>
          </p:nvPr>
        </p:nvSpPr>
        <p:spPr>
          <a:xfrm>
            <a:off x="377850" y="163425"/>
            <a:ext cx="8388299" cy="773099"/>
          </a:xfrm>
          <a:prstGeom prst="rect">
            <a:avLst/>
          </a:prstGeom>
        </p:spPr>
        <p:txBody>
          <a:bodyPr anchorCtr="0" anchor="ctr" bIns="91425" lIns="91425" rIns="91425" tIns="91425">
            <a:noAutofit/>
          </a:bodyPr>
          <a:lstStyle/>
          <a:p>
            <a:pPr lvl="0" rtl="0" algn="ctr">
              <a:spcBef>
                <a:spcPts val="0"/>
              </a:spcBef>
              <a:buNone/>
            </a:pPr>
            <a:r>
              <a:rPr b="0" lang="en" sz="3000">
                <a:solidFill>
                  <a:schemeClr val="lt1"/>
                </a:solidFill>
                <a:latin typeface="Oswald"/>
                <a:ea typeface="Oswald"/>
                <a:cs typeface="Oswald"/>
                <a:sym typeface="Oswald"/>
              </a:rPr>
              <a:t>There are 2 types of people:</a:t>
            </a:r>
          </a:p>
        </p:txBody>
      </p:sp>
      <p:sp>
        <p:nvSpPr>
          <p:cNvPr id="181" name="Shape 181"/>
          <p:cNvSpPr txBox="1"/>
          <p:nvPr>
            <p:ph idx="2" type="title"/>
          </p:nvPr>
        </p:nvSpPr>
        <p:spPr>
          <a:xfrm>
            <a:off x="522337" y="936525"/>
            <a:ext cx="3074100" cy="773099"/>
          </a:xfrm>
          <a:prstGeom prst="rect">
            <a:avLst/>
          </a:prstGeom>
        </p:spPr>
        <p:txBody>
          <a:bodyPr anchorCtr="0" anchor="ctr" bIns="91425" lIns="91425" rIns="91425" tIns="91425">
            <a:noAutofit/>
          </a:bodyPr>
          <a:lstStyle/>
          <a:p>
            <a:pPr lvl="0" rtl="0" algn="ctr">
              <a:spcBef>
                <a:spcPts val="0"/>
              </a:spcBef>
              <a:buNone/>
            </a:pPr>
            <a:r>
              <a:rPr lang="en" sz="4800">
                <a:solidFill>
                  <a:srgbClr val="333333"/>
                </a:solidFill>
                <a:latin typeface="Oswald"/>
                <a:ea typeface="Oswald"/>
                <a:cs typeface="Oswald"/>
                <a:sym typeface="Oswald"/>
              </a:rPr>
              <a:t>creators</a:t>
            </a:r>
          </a:p>
        </p:txBody>
      </p:sp>
      <p:sp>
        <p:nvSpPr>
          <p:cNvPr id="182" name="Shape 182"/>
          <p:cNvSpPr/>
          <p:nvPr/>
        </p:nvSpPr>
        <p:spPr>
          <a:xfrm>
            <a:off x="437437" y="1059225"/>
            <a:ext cx="465900" cy="462900"/>
          </a:xfrm>
          <a:prstGeom prst="ellipse">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83" name="Shape 183"/>
          <p:cNvSpPr txBox="1"/>
          <p:nvPr>
            <p:ph idx="3" type="title"/>
          </p:nvPr>
        </p:nvSpPr>
        <p:spPr>
          <a:xfrm>
            <a:off x="495111" y="1091615"/>
            <a:ext cx="321899" cy="462900"/>
          </a:xfrm>
          <a:prstGeom prst="rect">
            <a:avLst/>
          </a:prstGeom>
        </p:spPr>
        <p:txBody>
          <a:bodyPr anchorCtr="0" anchor="b" bIns="91425" lIns="91425" rIns="91425" tIns="91425">
            <a:noAutofit/>
          </a:bodyPr>
          <a:lstStyle/>
          <a:p>
            <a:pPr lvl="0" rtl="0">
              <a:spcBef>
                <a:spcPts val="0"/>
              </a:spcBef>
              <a:buNone/>
            </a:pPr>
            <a:r>
              <a:rPr lang="en" sz="2400">
                <a:solidFill>
                  <a:srgbClr val="555555"/>
                </a:solidFill>
                <a:latin typeface="Roboto"/>
                <a:ea typeface="Roboto"/>
                <a:cs typeface="Roboto"/>
                <a:sym typeface="Roboto"/>
              </a:rPr>
              <a:t>1</a:t>
            </a:r>
          </a:p>
        </p:txBody>
      </p:sp>
      <p:sp>
        <p:nvSpPr>
          <p:cNvPr id="184" name="Shape 184"/>
          <p:cNvSpPr txBox="1"/>
          <p:nvPr/>
        </p:nvSpPr>
        <p:spPr>
          <a:xfrm>
            <a:off x="903349" y="1704275"/>
            <a:ext cx="3241500" cy="678299"/>
          </a:xfrm>
          <a:prstGeom prst="rect">
            <a:avLst/>
          </a:prstGeom>
          <a:noFill/>
          <a:ln>
            <a:noFill/>
          </a:ln>
        </p:spPr>
        <p:txBody>
          <a:bodyPr anchorCtr="0" anchor="ctr" bIns="91425" lIns="91425" rIns="91425" tIns="91425">
            <a:noAutofit/>
          </a:bodyPr>
          <a:lstStyle/>
          <a:p>
            <a:pPr lvl="0" rtl="0">
              <a:spcBef>
                <a:spcPts val="0"/>
              </a:spcBef>
              <a:buNone/>
            </a:pPr>
            <a:r>
              <a:rPr lang="en" sz="2400">
                <a:solidFill>
                  <a:schemeClr val="lt1"/>
                </a:solidFill>
                <a:latin typeface="Oswald"/>
                <a:ea typeface="Oswald"/>
                <a:cs typeface="Oswald"/>
                <a:sym typeface="Oswald"/>
              </a:rPr>
              <a:t>the 1% that creates </a:t>
            </a:r>
          </a:p>
        </p:txBody>
      </p:sp>
      <p:pic>
        <p:nvPicPr>
          <p:cNvPr id="185" name="Shape 185"/>
          <p:cNvPicPr preferRelativeResize="0"/>
          <p:nvPr/>
        </p:nvPicPr>
        <p:blipFill rotWithShape="1">
          <a:blip r:embed="rId3">
            <a:alphaModFix/>
          </a:blip>
          <a:srcRect b="0" l="0" r="21789" t="0"/>
          <a:stretch/>
        </p:blipFill>
        <p:spPr>
          <a:xfrm>
            <a:off x="4614225" y="1091625"/>
            <a:ext cx="3398350" cy="383402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 name="Shape 40"/>
        <p:cNvGrpSpPr/>
        <p:nvPr/>
      </p:nvGrpSpPr>
      <p:grpSpPr>
        <a:xfrm>
          <a:off x="0" y="0"/>
          <a:ext cx="0" cy="0"/>
          <a:chOff x="0" y="0"/>
          <a:chExt cx="0" cy="0"/>
        </a:xfrm>
      </p:grpSpPr>
      <p:pic>
        <p:nvPicPr>
          <p:cNvPr id="41" name="Shape 41"/>
          <p:cNvPicPr preferRelativeResize="0"/>
          <p:nvPr/>
        </p:nvPicPr>
        <p:blipFill>
          <a:blip r:embed="rId3">
            <a:alphaModFix/>
          </a:blip>
          <a:stretch>
            <a:fillRect/>
          </a:stretch>
        </p:blipFill>
        <p:spPr>
          <a:xfrm>
            <a:off x="-624637" y="0"/>
            <a:ext cx="10393274" cy="5143499"/>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89" name="Shape 189"/>
        <p:cNvGrpSpPr/>
        <p:nvPr/>
      </p:nvGrpSpPr>
      <p:grpSpPr>
        <a:xfrm>
          <a:off x="0" y="0"/>
          <a:ext cx="0" cy="0"/>
          <a:chOff x="0" y="0"/>
          <a:chExt cx="0" cy="0"/>
        </a:xfrm>
      </p:grpSpPr>
      <p:sp>
        <p:nvSpPr>
          <p:cNvPr id="190" name="Shape 190"/>
          <p:cNvSpPr txBox="1"/>
          <p:nvPr>
            <p:ph type="title"/>
          </p:nvPr>
        </p:nvSpPr>
        <p:spPr>
          <a:xfrm>
            <a:off x="377850" y="163425"/>
            <a:ext cx="8388299" cy="773099"/>
          </a:xfrm>
          <a:prstGeom prst="rect">
            <a:avLst/>
          </a:prstGeom>
        </p:spPr>
        <p:txBody>
          <a:bodyPr anchorCtr="0" anchor="ctr" bIns="91425" lIns="91425" rIns="91425" tIns="91425">
            <a:noAutofit/>
          </a:bodyPr>
          <a:lstStyle/>
          <a:p>
            <a:pPr lvl="0" rtl="0" algn="ctr">
              <a:spcBef>
                <a:spcPts val="0"/>
              </a:spcBef>
              <a:buNone/>
            </a:pPr>
            <a:r>
              <a:rPr b="0" lang="en" sz="3000">
                <a:solidFill>
                  <a:schemeClr val="lt1"/>
                </a:solidFill>
                <a:latin typeface="Oswald"/>
                <a:ea typeface="Oswald"/>
                <a:cs typeface="Oswald"/>
                <a:sym typeface="Oswald"/>
              </a:rPr>
              <a:t>There are 2 types of people:</a:t>
            </a:r>
          </a:p>
        </p:txBody>
      </p:sp>
      <p:sp>
        <p:nvSpPr>
          <p:cNvPr id="191" name="Shape 191"/>
          <p:cNvSpPr txBox="1"/>
          <p:nvPr>
            <p:ph idx="2" type="title"/>
          </p:nvPr>
        </p:nvSpPr>
        <p:spPr>
          <a:xfrm>
            <a:off x="293753" y="936525"/>
            <a:ext cx="3894900" cy="773099"/>
          </a:xfrm>
          <a:prstGeom prst="rect">
            <a:avLst/>
          </a:prstGeom>
        </p:spPr>
        <p:txBody>
          <a:bodyPr anchorCtr="0" anchor="ctr" bIns="91425" lIns="91425" rIns="91425" tIns="91425">
            <a:noAutofit/>
          </a:bodyPr>
          <a:lstStyle/>
          <a:p>
            <a:pPr lvl="0" rtl="0" algn="ctr">
              <a:spcBef>
                <a:spcPts val="0"/>
              </a:spcBef>
              <a:buNone/>
            </a:pPr>
            <a:r>
              <a:rPr lang="en" sz="4800">
                <a:solidFill>
                  <a:srgbClr val="333333"/>
                </a:solidFill>
                <a:latin typeface="Oswald"/>
                <a:ea typeface="Oswald"/>
                <a:cs typeface="Oswald"/>
                <a:sym typeface="Oswald"/>
              </a:rPr>
              <a:t>consumers</a:t>
            </a:r>
          </a:p>
        </p:txBody>
      </p:sp>
      <p:sp>
        <p:nvSpPr>
          <p:cNvPr id="192" name="Shape 192"/>
          <p:cNvSpPr/>
          <p:nvPr/>
        </p:nvSpPr>
        <p:spPr>
          <a:xfrm>
            <a:off x="208837" y="1059225"/>
            <a:ext cx="465900" cy="462900"/>
          </a:xfrm>
          <a:prstGeom prst="ellipse">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93" name="Shape 193"/>
          <p:cNvSpPr txBox="1"/>
          <p:nvPr>
            <p:ph idx="3" type="title"/>
          </p:nvPr>
        </p:nvSpPr>
        <p:spPr>
          <a:xfrm>
            <a:off x="266511" y="1091615"/>
            <a:ext cx="321899" cy="462900"/>
          </a:xfrm>
          <a:prstGeom prst="rect">
            <a:avLst/>
          </a:prstGeom>
        </p:spPr>
        <p:txBody>
          <a:bodyPr anchorCtr="0" anchor="b" bIns="91425" lIns="91425" rIns="91425" tIns="91425">
            <a:noAutofit/>
          </a:bodyPr>
          <a:lstStyle/>
          <a:p>
            <a:pPr lvl="0" rtl="0">
              <a:spcBef>
                <a:spcPts val="0"/>
              </a:spcBef>
              <a:buNone/>
            </a:pPr>
            <a:r>
              <a:rPr lang="en" sz="2400">
                <a:solidFill>
                  <a:srgbClr val="555555"/>
                </a:solidFill>
                <a:latin typeface="Roboto"/>
                <a:ea typeface="Roboto"/>
                <a:cs typeface="Roboto"/>
                <a:sym typeface="Roboto"/>
              </a:rPr>
              <a:t>2</a:t>
            </a:r>
          </a:p>
        </p:txBody>
      </p:sp>
      <p:sp>
        <p:nvSpPr>
          <p:cNvPr id="194" name="Shape 194"/>
          <p:cNvSpPr txBox="1"/>
          <p:nvPr/>
        </p:nvSpPr>
        <p:spPr>
          <a:xfrm>
            <a:off x="842061" y="1704275"/>
            <a:ext cx="3074100" cy="678299"/>
          </a:xfrm>
          <a:prstGeom prst="rect">
            <a:avLst/>
          </a:prstGeom>
          <a:noFill/>
          <a:ln>
            <a:noFill/>
          </a:ln>
        </p:spPr>
        <p:txBody>
          <a:bodyPr anchorCtr="0" anchor="ctr" bIns="91425" lIns="91425" rIns="91425" tIns="91425">
            <a:noAutofit/>
          </a:bodyPr>
          <a:lstStyle/>
          <a:p>
            <a:pPr lvl="0" rtl="0">
              <a:spcBef>
                <a:spcPts val="0"/>
              </a:spcBef>
              <a:buNone/>
            </a:pPr>
            <a:r>
              <a:rPr lang="en" sz="2400">
                <a:solidFill>
                  <a:schemeClr val="lt1"/>
                </a:solidFill>
                <a:latin typeface="Oswald"/>
                <a:ea typeface="Oswald"/>
                <a:cs typeface="Oswald"/>
                <a:sym typeface="Oswald"/>
              </a:rPr>
              <a:t>the 99% that simply consume it</a:t>
            </a:r>
          </a:p>
        </p:txBody>
      </p:sp>
      <p:pic>
        <p:nvPicPr>
          <p:cNvPr id="195" name="Shape 195"/>
          <p:cNvPicPr preferRelativeResize="0"/>
          <p:nvPr/>
        </p:nvPicPr>
        <p:blipFill>
          <a:blip r:embed="rId3">
            <a:alphaModFix/>
          </a:blip>
          <a:stretch>
            <a:fillRect/>
          </a:stretch>
        </p:blipFill>
        <p:spPr>
          <a:xfrm>
            <a:off x="4569655" y="1709632"/>
            <a:ext cx="4228175" cy="3252442"/>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199" name="Shape 199"/>
        <p:cNvGrpSpPr/>
        <p:nvPr/>
      </p:nvGrpSpPr>
      <p:grpSpPr>
        <a:xfrm>
          <a:off x="0" y="0"/>
          <a:ext cx="0" cy="0"/>
          <a:chOff x="0" y="0"/>
          <a:chExt cx="0" cy="0"/>
        </a:xfrm>
      </p:grpSpPr>
      <p:sp>
        <p:nvSpPr>
          <p:cNvPr id="200" name="Shape 200"/>
          <p:cNvSpPr txBox="1"/>
          <p:nvPr>
            <p:ph type="title"/>
          </p:nvPr>
        </p:nvSpPr>
        <p:spPr>
          <a:xfrm>
            <a:off x="692437" y="425300"/>
            <a:ext cx="3074100" cy="773099"/>
          </a:xfrm>
          <a:prstGeom prst="rect">
            <a:avLst/>
          </a:prstGeom>
        </p:spPr>
        <p:txBody>
          <a:bodyPr anchorCtr="0" anchor="ctr" bIns="91425" lIns="91425" rIns="91425" tIns="91425">
            <a:noAutofit/>
          </a:bodyPr>
          <a:lstStyle/>
          <a:p>
            <a:pPr lvl="0" rtl="0" algn="ctr">
              <a:spcBef>
                <a:spcPts val="0"/>
              </a:spcBef>
              <a:buNone/>
            </a:pPr>
            <a:r>
              <a:rPr lang="en" sz="4800">
                <a:solidFill>
                  <a:srgbClr val="333333"/>
                </a:solidFill>
                <a:latin typeface="Oswald"/>
                <a:ea typeface="Oswald"/>
                <a:cs typeface="Oswald"/>
                <a:sym typeface="Oswald"/>
              </a:rPr>
              <a:t>creators</a:t>
            </a:r>
          </a:p>
        </p:txBody>
      </p:sp>
      <p:sp>
        <p:nvSpPr>
          <p:cNvPr id="201" name="Shape 201"/>
          <p:cNvSpPr/>
          <p:nvPr/>
        </p:nvSpPr>
        <p:spPr>
          <a:xfrm>
            <a:off x="531337" y="548000"/>
            <a:ext cx="465900" cy="462900"/>
          </a:xfrm>
          <a:prstGeom prst="ellipse">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02" name="Shape 202"/>
          <p:cNvSpPr txBox="1"/>
          <p:nvPr>
            <p:ph idx="2" type="title"/>
          </p:nvPr>
        </p:nvSpPr>
        <p:spPr>
          <a:xfrm>
            <a:off x="589011" y="580390"/>
            <a:ext cx="321899" cy="462900"/>
          </a:xfrm>
          <a:prstGeom prst="rect">
            <a:avLst/>
          </a:prstGeom>
        </p:spPr>
        <p:txBody>
          <a:bodyPr anchorCtr="0" anchor="b" bIns="91425" lIns="91425" rIns="91425" tIns="91425">
            <a:noAutofit/>
          </a:bodyPr>
          <a:lstStyle/>
          <a:p>
            <a:pPr lvl="0" rtl="0">
              <a:spcBef>
                <a:spcPts val="0"/>
              </a:spcBef>
              <a:buNone/>
            </a:pPr>
            <a:r>
              <a:rPr lang="en" sz="2400">
                <a:solidFill>
                  <a:srgbClr val="555555"/>
                </a:solidFill>
                <a:latin typeface="Roboto"/>
                <a:ea typeface="Roboto"/>
                <a:cs typeface="Roboto"/>
                <a:sym typeface="Roboto"/>
              </a:rPr>
              <a:t>1</a:t>
            </a:r>
          </a:p>
        </p:txBody>
      </p:sp>
      <p:sp>
        <p:nvSpPr>
          <p:cNvPr id="203" name="Shape 203"/>
          <p:cNvSpPr txBox="1"/>
          <p:nvPr>
            <p:ph idx="3" type="title"/>
          </p:nvPr>
        </p:nvSpPr>
        <p:spPr>
          <a:xfrm>
            <a:off x="540037" y="2347450"/>
            <a:ext cx="3943499" cy="566400"/>
          </a:xfrm>
          <a:prstGeom prst="rect">
            <a:avLst/>
          </a:prstGeom>
        </p:spPr>
        <p:txBody>
          <a:bodyPr anchorCtr="0" anchor="ctr" bIns="91425" lIns="91425" rIns="91425" tIns="91425">
            <a:noAutofit/>
          </a:bodyPr>
          <a:lstStyle/>
          <a:p>
            <a:pPr lvl="0" rtl="0" algn="ctr">
              <a:spcBef>
                <a:spcPts val="0"/>
              </a:spcBef>
              <a:buNone/>
            </a:pPr>
            <a:r>
              <a:rPr lang="en" sz="4800">
                <a:solidFill>
                  <a:srgbClr val="333333"/>
                </a:solidFill>
                <a:latin typeface="Oswald"/>
                <a:ea typeface="Oswald"/>
                <a:cs typeface="Oswald"/>
                <a:sym typeface="Oswald"/>
              </a:rPr>
              <a:t>consumers</a:t>
            </a:r>
          </a:p>
        </p:txBody>
      </p:sp>
      <p:sp>
        <p:nvSpPr>
          <p:cNvPr id="204" name="Shape 204"/>
          <p:cNvSpPr/>
          <p:nvPr/>
        </p:nvSpPr>
        <p:spPr>
          <a:xfrm>
            <a:off x="531337" y="2399200"/>
            <a:ext cx="465900" cy="462900"/>
          </a:xfrm>
          <a:prstGeom prst="ellipse">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05" name="Shape 205"/>
          <p:cNvSpPr txBox="1"/>
          <p:nvPr>
            <p:ph idx="4" type="title"/>
          </p:nvPr>
        </p:nvSpPr>
        <p:spPr>
          <a:xfrm>
            <a:off x="589011" y="2431590"/>
            <a:ext cx="321899" cy="462900"/>
          </a:xfrm>
          <a:prstGeom prst="rect">
            <a:avLst/>
          </a:prstGeom>
        </p:spPr>
        <p:txBody>
          <a:bodyPr anchorCtr="0" anchor="b" bIns="91425" lIns="91425" rIns="91425" tIns="91425">
            <a:noAutofit/>
          </a:bodyPr>
          <a:lstStyle/>
          <a:p>
            <a:pPr lvl="0" rtl="0">
              <a:spcBef>
                <a:spcPts val="0"/>
              </a:spcBef>
              <a:buNone/>
            </a:pPr>
            <a:r>
              <a:rPr lang="en" sz="2400">
                <a:solidFill>
                  <a:srgbClr val="555555"/>
                </a:solidFill>
                <a:latin typeface="Roboto"/>
                <a:ea typeface="Roboto"/>
                <a:cs typeface="Roboto"/>
                <a:sym typeface="Roboto"/>
              </a:rPr>
              <a:t>2</a:t>
            </a:r>
          </a:p>
        </p:txBody>
      </p:sp>
      <p:sp>
        <p:nvSpPr>
          <p:cNvPr id="206" name="Shape 206"/>
          <p:cNvSpPr txBox="1"/>
          <p:nvPr/>
        </p:nvSpPr>
        <p:spPr>
          <a:xfrm>
            <a:off x="1164525" y="1269250"/>
            <a:ext cx="7463700" cy="773099"/>
          </a:xfrm>
          <a:prstGeom prst="rect">
            <a:avLst/>
          </a:prstGeom>
          <a:noFill/>
          <a:ln>
            <a:noFill/>
          </a:ln>
        </p:spPr>
        <p:txBody>
          <a:bodyPr anchorCtr="0" anchor="ctr" bIns="91425" lIns="91425" rIns="91425" tIns="91425">
            <a:noAutofit/>
          </a:bodyPr>
          <a:lstStyle/>
          <a:p>
            <a:pPr lvl="0" rtl="0">
              <a:spcBef>
                <a:spcPts val="0"/>
              </a:spcBef>
              <a:buNone/>
            </a:pPr>
            <a:r>
              <a:rPr lang="en" sz="2400">
                <a:solidFill>
                  <a:schemeClr val="lt1"/>
                </a:solidFill>
                <a:latin typeface="Oswald"/>
                <a:ea typeface="Oswald"/>
                <a:cs typeface="Oswald"/>
                <a:sym typeface="Oswald"/>
              </a:rPr>
              <a:t>Know how to code. They create the technology and shape the world we interact with daily.</a:t>
            </a:r>
          </a:p>
        </p:txBody>
      </p:sp>
      <p:sp>
        <p:nvSpPr>
          <p:cNvPr id="207" name="Shape 207"/>
          <p:cNvSpPr txBox="1"/>
          <p:nvPr/>
        </p:nvSpPr>
        <p:spPr>
          <a:xfrm>
            <a:off x="1150000" y="3057900"/>
            <a:ext cx="7227599" cy="1152899"/>
          </a:xfrm>
          <a:prstGeom prst="rect">
            <a:avLst/>
          </a:prstGeom>
          <a:noFill/>
          <a:ln>
            <a:noFill/>
          </a:ln>
        </p:spPr>
        <p:txBody>
          <a:bodyPr anchorCtr="0" anchor="ctr" bIns="91425" lIns="91425" rIns="91425" tIns="91425">
            <a:noAutofit/>
          </a:bodyPr>
          <a:lstStyle/>
          <a:p>
            <a:pPr lvl="0" rtl="0">
              <a:spcBef>
                <a:spcPts val="0"/>
              </a:spcBef>
              <a:buNone/>
            </a:pPr>
            <a:r>
              <a:rPr lang="en" sz="2400">
                <a:solidFill>
                  <a:schemeClr val="lt1"/>
                </a:solidFill>
                <a:latin typeface="Oswald"/>
                <a:ea typeface="Oswald"/>
                <a:cs typeface="Oswald"/>
                <a:sym typeface="Oswald"/>
              </a:rPr>
              <a:t>Don’t know how to code. Their lives are dependent on and their interactions are shaped by the technologies being built.</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11" name="Shape 211"/>
        <p:cNvGrpSpPr/>
        <p:nvPr/>
      </p:nvGrpSpPr>
      <p:grpSpPr>
        <a:xfrm>
          <a:off x="0" y="0"/>
          <a:ext cx="0" cy="0"/>
          <a:chOff x="0" y="0"/>
          <a:chExt cx="0" cy="0"/>
        </a:xfrm>
      </p:grpSpPr>
      <p:sp>
        <p:nvSpPr>
          <p:cNvPr id="212" name="Shape 212"/>
          <p:cNvSpPr txBox="1"/>
          <p:nvPr>
            <p:ph type="title"/>
          </p:nvPr>
        </p:nvSpPr>
        <p:spPr>
          <a:xfrm>
            <a:off x="840300" y="2236787"/>
            <a:ext cx="7463399" cy="1317299"/>
          </a:xfrm>
          <a:prstGeom prst="rect">
            <a:avLst/>
          </a:prstGeom>
        </p:spPr>
        <p:txBody>
          <a:bodyPr anchorCtr="0" anchor="ctr" bIns="91425" lIns="91425" rIns="91425" tIns="91425">
            <a:noAutofit/>
          </a:bodyPr>
          <a:lstStyle/>
          <a:p>
            <a:pPr lvl="0" rtl="0" algn="ctr">
              <a:spcBef>
                <a:spcPts val="0"/>
              </a:spcBef>
              <a:buNone/>
            </a:pPr>
            <a:r>
              <a:rPr lang="en" sz="9600">
                <a:solidFill>
                  <a:schemeClr val="lt1"/>
                </a:solidFill>
                <a:latin typeface="Oswald"/>
                <a:ea typeface="Oswald"/>
                <a:cs typeface="Oswald"/>
                <a:sym typeface="Oswald"/>
              </a:rPr>
              <a:t>CREATORS</a:t>
            </a:r>
          </a:p>
        </p:txBody>
      </p:sp>
      <p:sp>
        <p:nvSpPr>
          <p:cNvPr id="213" name="Shape 213"/>
          <p:cNvSpPr txBox="1"/>
          <p:nvPr>
            <p:ph idx="2" type="title"/>
          </p:nvPr>
        </p:nvSpPr>
        <p:spPr>
          <a:xfrm>
            <a:off x="544800" y="1437025"/>
            <a:ext cx="8054399" cy="773099"/>
          </a:xfrm>
          <a:prstGeom prst="rect">
            <a:avLst/>
          </a:prstGeom>
        </p:spPr>
        <p:txBody>
          <a:bodyPr anchorCtr="0" anchor="ctr" bIns="91425" lIns="91425" rIns="91425" tIns="91425">
            <a:noAutofit/>
          </a:bodyPr>
          <a:lstStyle/>
          <a:p>
            <a:pPr lvl="0" rtl="0" algn="ctr">
              <a:spcBef>
                <a:spcPts val="0"/>
              </a:spcBef>
              <a:buNone/>
            </a:pPr>
            <a:r>
              <a:rPr lang="en" sz="5000">
                <a:solidFill>
                  <a:srgbClr val="333333"/>
                </a:solidFill>
                <a:latin typeface="Oswald"/>
                <a:ea typeface="Oswald"/>
                <a:cs typeface="Oswald"/>
                <a:sym typeface="Oswald"/>
              </a:rPr>
              <a:t>we want you to be</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17" name="Shape 217"/>
        <p:cNvGrpSpPr/>
        <p:nvPr/>
      </p:nvGrpSpPr>
      <p:grpSpPr>
        <a:xfrm>
          <a:off x="0" y="0"/>
          <a:ext cx="0" cy="0"/>
          <a:chOff x="0" y="0"/>
          <a:chExt cx="0" cy="0"/>
        </a:xfrm>
      </p:grpSpPr>
      <p:sp>
        <p:nvSpPr>
          <p:cNvPr id="218" name="Shape 218"/>
          <p:cNvSpPr txBox="1"/>
          <p:nvPr/>
        </p:nvSpPr>
        <p:spPr>
          <a:xfrm>
            <a:off x="2786400" y="2117850"/>
            <a:ext cx="3571200" cy="907799"/>
          </a:xfrm>
          <a:prstGeom prst="rect">
            <a:avLst/>
          </a:prstGeom>
          <a:noFill/>
          <a:ln>
            <a:noFill/>
          </a:ln>
        </p:spPr>
        <p:txBody>
          <a:bodyPr anchorCtr="0" anchor="t" bIns="91425" lIns="91425" rIns="91425" tIns="91425">
            <a:noAutofit/>
          </a:bodyPr>
          <a:lstStyle/>
          <a:p>
            <a:pPr lvl="0" rtl="0" algn="ctr">
              <a:spcBef>
                <a:spcPts val="0"/>
              </a:spcBef>
              <a:buNone/>
            </a:pPr>
            <a:r>
              <a:rPr lang="en" sz="3600">
                <a:solidFill>
                  <a:schemeClr val="lt1"/>
                </a:solidFill>
                <a:latin typeface="Oswald"/>
                <a:ea typeface="Oswald"/>
                <a:cs typeface="Oswald"/>
                <a:sym typeface="Oswald"/>
              </a:rPr>
              <a:t>Positive benefits beyond the job</a:t>
            </a:r>
          </a:p>
          <a:p>
            <a:pPr lvl="0" rtl="0">
              <a:spcBef>
                <a:spcPts val="0"/>
              </a:spcBef>
              <a:buNone/>
            </a:pPr>
            <a:r>
              <a:t/>
            </a:r>
            <a:endParaRPr sz="3600">
              <a:latin typeface="Oswald"/>
              <a:ea typeface="Oswald"/>
              <a:cs typeface="Oswald"/>
              <a:sym typeface="Oswald"/>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22" name="Shape 222"/>
        <p:cNvGrpSpPr/>
        <p:nvPr/>
      </p:nvGrpSpPr>
      <p:grpSpPr>
        <a:xfrm>
          <a:off x="0" y="0"/>
          <a:ext cx="0" cy="0"/>
          <a:chOff x="0" y="0"/>
          <a:chExt cx="0" cy="0"/>
        </a:xfrm>
      </p:grpSpPr>
      <p:pic>
        <p:nvPicPr>
          <p:cNvPr id="223" name="Shape 223"/>
          <p:cNvPicPr preferRelativeResize="0"/>
          <p:nvPr/>
        </p:nvPicPr>
        <p:blipFill>
          <a:blip r:embed="rId3">
            <a:alphaModFix/>
          </a:blip>
          <a:stretch>
            <a:fillRect/>
          </a:stretch>
        </p:blipFill>
        <p:spPr>
          <a:xfrm>
            <a:off x="1093175" y="399924"/>
            <a:ext cx="6957650" cy="4343649"/>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27" name="Shape 227"/>
        <p:cNvGrpSpPr/>
        <p:nvPr/>
      </p:nvGrpSpPr>
      <p:grpSpPr>
        <a:xfrm>
          <a:off x="0" y="0"/>
          <a:ext cx="0" cy="0"/>
          <a:chOff x="0" y="0"/>
          <a:chExt cx="0" cy="0"/>
        </a:xfrm>
      </p:grpSpPr>
      <p:sp>
        <p:nvSpPr>
          <p:cNvPr id="228" name="Shape 228"/>
          <p:cNvSpPr txBox="1"/>
          <p:nvPr/>
        </p:nvSpPr>
        <p:spPr>
          <a:xfrm>
            <a:off x="1217100" y="1523225"/>
            <a:ext cx="6709799" cy="2011499"/>
          </a:xfrm>
          <a:prstGeom prst="rect">
            <a:avLst/>
          </a:prstGeom>
          <a:noFill/>
          <a:ln>
            <a:noFill/>
          </a:ln>
        </p:spPr>
        <p:txBody>
          <a:bodyPr anchorCtr="0" anchor="ctr" bIns="91425" lIns="91425" rIns="91425" tIns="91425">
            <a:noAutofit/>
          </a:bodyPr>
          <a:lstStyle/>
          <a:p>
            <a:pPr lvl="0" rtl="0" algn="ctr">
              <a:spcBef>
                <a:spcPts val="0"/>
              </a:spcBef>
              <a:buNone/>
            </a:pPr>
            <a:r>
              <a:rPr lang="en" sz="3000">
                <a:solidFill>
                  <a:schemeClr val="lt1"/>
                </a:solidFill>
                <a:latin typeface="Oswald"/>
                <a:ea typeface="Oswald"/>
                <a:cs typeface="Oswald"/>
                <a:sym typeface="Oswald"/>
              </a:rPr>
              <a:t>But what about students that can’t learn coding?</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32" name="Shape 232"/>
        <p:cNvGrpSpPr/>
        <p:nvPr/>
      </p:nvGrpSpPr>
      <p:grpSpPr>
        <a:xfrm>
          <a:off x="0" y="0"/>
          <a:ext cx="0" cy="0"/>
          <a:chOff x="0" y="0"/>
          <a:chExt cx="0" cy="0"/>
        </a:xfrm>
      </p:grpSpPr>
      <p:sp>
        <p:nvSpPr>
          <p:cNvPr id="233" name="Shape 233"/>
          <p:cNvSpPr txBox="1"/>
          <p:nvPr/>
        </p:nvSpPr>
        <p:spPr>
          <a:xfrm>
            <a:off x="1217100" y="913800"/>
            <a:ext cx="6709799" cy="3011100"/>
          </a:xfrm>
          <a:prstGeom prst="rect">
            <a:avLst/>
          </a:prstGeom>
          <a:noFill/>
          <a:ln>
            <a:noFill/>
          </a:ln>
        </p:spPr>
        <p:txBody>
          <a:bodyPr anchorCtr="0" anchor="ctr" bIns="91425" lIns="91425" rIns="91425" tIns="91425">
            <a:noAutofit/>
          </a:bodyPr>
          <a:lstStyle/>
          <a:p>
            <a:pPr lvl="0" rtl="0" algn="ctr">
              <a:spcBef>
                <a:spcPts val="0"/>
              </a:spcBef>
              <a:buNone/>
            </a:pPr>
            <a:r>
              <a:rPr lang="en" sz="3000">
                <a:solidFill>
                  <a:schemeClr val="lt1"/>
                </a:solidFill>
                <a:latin typeface="Oswald"/>
                <a:ea typeface="Oswald"/>
                <a:cs typeface="Oswald"/>
                <a:sym typeface="Oswald"/>
              </a:rPr>
              <a:t>I truly believe that not being able to code is about as probable as someone not being able to write. It’s because they are taught ineffectively and/or they are not used to it. Like immersing kids in a foreign language at a young age. </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37"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4756750" y="828675"/>
            <a:ext cx="3814167" cy="3486149"/>
          </a:xfrm>
          <a:prstGeom prst="rect">
            <a:avLst/>
          </a:prstGeom>
          <a:noFill/>
          <a:ln>
            <a:noFill/>
          </a:ln>
        </p:spPr>
      </p:pic>
      <p:pic>
        <p:nvPicPr>
          <p:cNvPr id="239" name="Shape 239"/>
          <p:cNvPicPr preferRelativeResize="0"/>
          <p:nvPr/>
        </p:nvPicPr>
        <p:blipFill rotWithShape="1">
          <a:blip r:embed="rId4">
            <a:alphaModFix/>
          </a:blip>
          <a:srcRect b="0" l="32084" r="6308" t="0"/>
          <a:stretch/>
        </p:blipFill>
        <p:spPr>
          <a:xfrm>
            <a:off x="573075" y="828675"/>
            <a:ext cx="3814175" cy="3486150"/>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43" name="Shape 243"/>
        <p:cNvGrpSpPr/>
        <p:nvPr/>
      </p:nvGrpSpPr>
      <p:grpSpPr>
        <a:xfrm>
          <a:off x="0" y="0"/>
          <a:ext cx="0" cy="0"/>
          <a:chOff x="0" y="0"/>
          <a:chExt cx="0" cy="0"/>
        </a:xfrm>
      </p:grpSpPr>
      <p:pic>
        <p:nvPicPr>
          <p:cNvPr id="244" name="Shape 244"/>
          <p:cNvPicPr preferRelativeResize="0"/>
          <p:nvPr/>
        </p:nvPicPr>
        <p:blipFill>
          <a:blip r:embed="rId3">
            <a:alphaModFix/>
          </a:blip>
          <a:stretch>
            <a:fillRect/>
          </a:stretch>
        </p:blipFill>
        <p:spPr>
          <a:xfrm>
            <a:off x="349825" y="757462"/>
            <a:ext cx="3361148" cy="3628574"/>
          </a:xfrm>
          <a:prstGeom prst="rect">
            <a:avLst/>
          </a:prstGeom>
          <a:noFill/>
          <a:ln>
            <a:noFill/>
          </a:ln>
        </p:spPr>
      </p:pic>
      <p:sp>
        <p:nvSpPr>
          <p:cNvPr id="245" name="Shape 245"/>
          <p:cNvSpPr txBox="1"/>
          <p:nvPr/>
        </p:nvSpPr>
        <p:spPr>
          <a:xfrm>
            <a:off x="3939575" y="826650"/>
            <a:ext cx="4866299" cy="3490200"/>
          </a:xfrm>
          <a:prstGeom prst="rect">
            <a:avLst/>
          </a:prstGeom>
          <a:noFill/>
          <a:ln cap="flat" cmpd="sng" w="9525">
            <a:solidFill>
              <a:schemeClr val="lt1"/>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solidFill>
                  <a:schemeClr val="lt1"/>
                </a:solidFill>
                <a:latin typeface="Oswald"/>
                <a:ea typeface="Oswald"/>
                <a:cs typeface="Oswald"/>
                <a:sym typeface="Oswald"/>
              </a:rPr>
              <a:t>In the process of learning to code, people learn many other things. They are not just learning to code, they are coding to learn. In addition to learning mathematical and computational ideas (such as variables and conditionals), they are also learning strategies for solving problems, designing projects, and communicating ideas. These skills are useful not just for computer scientists but for everyone, regardless of age, background, interests, or occupation. - Mitchel Resnick</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49" name="Shape 249"/>
        <p:cNvGrpSpPr/>
        <p:nvPr/>
      </p:nvGrpSpPr>
      <p:grpSpPr>
        <a:xfrm>
          <a:off x="0" y="0"/>
          <a:ext cx="0" cy="0"/>
          <a:chOff x="0" y="0"/>
          <a:chExt cx="0" cy="0"/>
        </a:xfrm>
      </p:grpSpPr>
      <p:sp>
        <p:nvSpPr>
          <p:cNvPr id="250" name="Shape 250"/>
          <p:cNvSpPr txBox="1"/>
          <p:nvPr/>
        </p:nvSpPr>
        <p:spPr>
          <a:xfrm>
            <a:off x="4831825" y="1703225"/>
            <a:ext cx="3723599" cy="212099"/>
          </a:xfrm>
          <a:prstGeom prst="rect">
            <a:avLst/>
          </a:prstGeom>
          <a:noFill/>
          <a:ln>
            <a:noFill/>
          </a:ln>
        </p:spPr>
        <p:txBody>
          <a:bodyPr anchorCtr="0" anchor="t" bIns="91425" lIns="91425" rIns="91425" tIns="91425">
            <a:noAutofit/>
          </a:bodyPr>
          <a:lstStyle/>
          <a:p>
            <a:pPr lvl="0" rtl="0">
              <a:spcBef>
                <a:spcPts val="0"/>
              </a:spcBef>
              <a:buNone/>
            </a:pPr>
            <a:r>
              <a:rPr lang="en" sz="3600">
                <a:solidFill>
                  <a:schemeClr val="lt1"/>
                </a:solidFill>
                <a:latin typeface="Oswald"/>
                <a:ea typeface="Oswald"/>
                <a:cs typeface="Oswald"/>
                <a:sym typeface="Oswald"/>
              </a:rPr>
              <a:t>The big benefit is the mindset</a:t>
            </a:r>
          </a:p>
        </p:txBody>
      </p:sp>
      <p:pic>
        <p:nvPicPr>
          <p:cNvPr id="251" name="Shape 251"/>
          <p:cNvPicPr preferRelativeResize="0"/>
          <p:nvPr/>
        </p:nvPicPr>
        <p:blipFill>
          <a:blip r:embed="rId3">
            <a:alphaModFix/>
          </a:blip>
          <a:stretch>
            <a:fillRect/>
          </a:stretch>
        </p:blipFill>
        <p:spPr>
          <a:xfrm>
            <a:off x="763800" y="500500"/>
            <a:ext cx="3932375" cy="393237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 name="Shape 45"/>
        <p:cNvGrpSpPr/>
        <p:nvPr/>
      </p:nvGrpSpPr>
      <p:grpSpPr>
        <a:xfrm>
          <a:off x="0" y="0"/>
          <a:ext cx="0" cy="0"/>
          <a:chOff x="0" y="0"/>
          <a:chExt cx="0" cy="0"/>
        </a:xfrm>
      </p:grpSpPr>
      <p:sp>
        <p:nvSpPr>
          <p:cNvPr id="46" name="Shape 4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t/>
            </a:r>
            <a:endParaRPr/>
          </a:p>
        </p:txBody>
      </p:sp>
      <p:sp>
        <p:nvSpPr>
          <p:cNvPr id="47" name="Shape 47"/>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t/>
            </a:r>
            <a:endParaRPr/>
          </a:p>
        </p:txBody>
      </p:sp>
      <p:pic>
        <p:nvPicPr>
          <p:cNvPr id="48" name="Shape 48"/>
          <p:cNvPicPr preferRelativeResize="0"/>
          <p:nvPr/>
        </p:nvPicPr>
        <p:blipFill>
          <a:blip r:embed="rId3">
            <a:alphaModFix/>
          </a:blip>
          <a:stretch>
            <a:fillRect/>
          </a:stretch>
        </p:blipFill>
        <p:spPr>
          <a:xfrm>
            <a:off x="-87924" y="0"/>
            <a:ext cx="9319851" cy="5143499"/>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55" name="Shape 255"/>
        <p:cNvGrpSpPr/>
        <p:nvPr/>
      </p:nvGrpSpPr>
      <p:grpSpPr>
        <a:xfrm>
          <a:off x="0" y="0"/>
          <a:ext cx="0" cy="0"/>
          <a:chOff x="0" y="0"/>
          <a:chExt cx="0" cy="0"/>
        </a:xfrm>
      </p:grpSpPr>
      <p:sp>
        <p:nvSpPr>
          <p:cNvPr id="256" name="Shape 256"/>
          <p:cNvSpPr txBox="1"/>
          <p:nvPr/>
        </p:nvSpPr>
        <p:spPr>
          <a:xfrm>
            <a:off x="1201500" y="1455600"/>
            <a:ext cx="6740999" cy="2232299"/>
          </a:xfrm>
          <a:prstGeom prst="rect">
            <a:avLst/>
          </a:prstGeom>
          <a:noFill/>
          <a:ln>
            <a:noFill/>
          </a:ln>
        </p:spPr>
        <p:txBody>
          <a:bodyPr anchorCtr="0" anchor="ctr"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What happens when you have this mindset?</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60" name="Shape 260"/>
        <p:cNvGrpSpPr/>
        <p:nvPr/>
      </p:nvGrpSpPr>
      <p:grpSpPr>
        <a:xfrm>
          <a:off x="0" y="0"/>
          <a:ext cx="0" cy="0"/>
          <a:chOff x="0" y="0"/>
          <a:chExt cx="0" cy="0"/>
        </a:xfrm>
      </p:grpSpPr>
      <p:sp>
        <p:nvSpPr>
          <p:cNvPr id="261" name="Shape 261"/>
          <p:cNvSpPr txBox="1"/>
          <p:nvPr/>
        </p:nvSpPr>
        <p:spPr>
          <a:xfrm>
            <a:off x="2502025" y="517000"/>
            <a:ext cx="3723599" cy="212099"/>
          </a:xfrm>
          <a:prstGeom prst="rect">
            <a:avLst/>
          </a:prstGeom>
          <a:noFill/>
          <a:ln>
            <a:noFill/>
          </a:ln>
        </p:spPr>
        <p:txBody>
          <a:bodyPr anchorCtr="0" anchor="ctr" bIns="91425" lIns="91425" rIns="91425" tIns="91425">
            <a:noAutofit/>
          </a:bodyPr>
          <a:lstStyle/>
          <a:p>
            <a:pPr lvl="0" rtl="0" algn="ctr">
              <a:spcBef>
                <a:spcPts val="0"/>
              </a:spcBef>
              <a:buNone/>
            </a:pPr>
            <a:r>
              <a:rPr lang="en" sz="3000">
                <a:solidFill>
                  <a:srgbClr val="FFFFFF"/>
                </a:solidFill>
              </a:rPr>
              <a:t>2 Hacks</a:t>
            </a:r>
          </a:p>
        </p:txBody>
      </p:sp>
      <p:pic>
        <p:nvPicPr>
          <p:cNvPr id="262" name="Shape 262"/>
          <p:cNvPicPr preferRelativeResize="0"/>
          <p:nvPr/>
        </p:nvPicPr>
        <p:blipFill>
          <a:blip r:embed="rId3">
            <a:alphaModFix/>
          </a:blip>
          <a:stretch>
            <a:fillRect/>
          </a:stretch>
        </p:blipFill>
        <p:spPr>
          <a:xfrm>
            <a:off x="1798987" y="1018862"/>
            <a:ext cx="5546025" cy="3105774"/>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66" name="Shape 266"/>
        <p:cNvGrpSpPr/>
        <p:nvPr/>
      </p:nvGrpSpPr>
      <p:grpSpPr>
        <a:xfrm>
          <a:off x="0" y="0"/>
          <a:ext cx="0" cy="0"/>
          <a:chOff x="0" y="0"/>
          <a:chExt cx="0" cy="0"/>
        </a:xfrm>
      </p:grpSpPr>
      <p:pic>
        <p:nvPicPr>
          <p:cNvPr id="267" name="Shape 267"/>
          <p:cNvPicPr preferRelativeResize="0"/>
          <p:nvPr/>
        </p:nvPicPr>
        <p:blipFill>
          <a:blip r:embed="rId3">
            <a:alphaModFix/>
          </a:blip>
          <a:stretch>
            <a:fillRect/>
          </a:stretch>
        </p:blipFill>
        <p:spPr>
          <a:xfrm>
            <a:off x="2051575" y="1003412"/>
            <a:ext cx="5040850" cy="3136675"/>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71" name="Shape 271"/>
        <p:cNvGrpSpPr/>
        <p:nvPr/>
      </p:nvGrpSpPr>
      <p:grpSpPr>
        <a:xfrm>
          <a:off x="0" y="0"/>
          <a:ext cx="0" cy="0"/>
          <a:chOff x="0" y="0"/>
          <a:chExt cx="0" cy="0"/>
        </a:xfrm>
      </p:grpSpPr>
      <p:sp>
        <p:nvSpPr>
          <p:cNvPr id="272" name="Shape 272"/>
          <p:cNvSpPr txBox="1"/>
          <p:nvPr/>
        </p:nvSpPr>
        <p:spPr>
          <a:xfrm>
            <a:off x="1818600" y="1455600"/>
            <a:ext cx="5506800" cy="2232299"/>
          </a:xfrm>
          <a:prstGeom prst="rect">
            <a:avLst/>
          </a:prstGeom>
          <a:noFill/>
          <a:ln>
            <a:noFill/>
          </a:ln>
        </p:spPr>
        <p:txBody>
          <a:bodyPr anchorCtr="0" anchor="ctr"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It wasn’t coding that got them there.</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76" name="Shape 276"/>
        <p:cNvGrpSpPr/>
        <p:nvPr/>
      </p:nvGrpSpPr>
      <p:grpSpPr>
        <a:xfrm>
          <a:off x="0" y="0"/>
          <a:ext cx="0" cy="0"/>
          <a:chOff x="0" y="0"/>
          <a:chExt cx="0" cy="0"/>
        </a:xfrm>
      </p:grpSpPr>
      <p:sp>
        <p:nvSpPr>
          <p:cNvPr id="277" name="Shape 277"/>
          <p:cNvSpPr txBox="1"/>
          <p:nvPr/>
        </p:nvSpPr>
        <p:spPr>
          <a:xfrm>
            <a:off x="1818600" y="1455600"/>
            <a:ext cx="5506800" cy="2232299"/>
          </a:xfrm>
          <a:prstGeom prst="rect">
            <a:avLst/>
          </a:prstGeom>
          <a:noFill/>
          <a:ln>
            <a:noFill/>
          </a:ln>
        </p:spPr>
        <p:txBody>
          <a:bodyPr anchorCtr="0" anchor="ctr"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And what do they look like as students?</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81" name="Shape 281"/>
        <p:cNvGrpSpPr/>
        <p:nvPr/>
      </p:nvGrpSpPr>
      <p:grpSpPr>
        <a:xfrm>
          <a:off x="0" y="0"/>
          <a:ext cx="0" cy="0"/>
          <a:chOff x="0" y="0"/>
          <a:chExt cx="0" cy="0"/>
        </a:xfrm>
      </p:grpSpPr>
      <p:pic>
        <p:nvPicPr>
          <p:cNvPr id="282" name="Shape 282"/>
          <p:cNvPicPr preferRelativeResize="0"/>
          <p:nvPr/>
        </p:nvPicPr>
        <p:blipFill>
          <a:blip r:embed="rId3">
            <a:alphaModFix/>
          </a:blip>
          <a:stretch>
            <a:fillRect/>
          </a:stretch>
        </p:blipFill>
        <p:spPr>
          <a:xfrm>
            <a:off x="474295" y="1113650"/>
            <a:ext cx="3837099" cy="2916199"/>
          </a:xfrm>
          <a:prstGeom prst="rect">
            <a:avLst/>
          </a:prstGeom>
          <a:noFill/>
          <a:ln>
            <a:noFill/>
          </a:ln>
        </p:spPr>
      </p:pic>
      <p:pic>
        <p:nvPicPr>
          <p:cNvPr id="283" name="Shape 283"/>
          <p:cNvPicPr preferRelativeResize="0"/>
          <p:nvPr/>
        </p:nvPicPr>
        <p:blipFill rotWithShape="1">
          <a:blip r:embed="rId4">
            <a:alphaModFix/>
          </a:blip>
          <a:srcRect b="0" l="16996" r="7090" t="0"/>
          <a:stretch/>
        </p:blipFill>
        <p:spPr>
          <a:xfrm>
            <a:off x="4733875" y="1113650"/>
            <a:ext cx="3935823" cy="2916199"/>
          </a:xfrm>
          <a:prstGeom prst="rect">
            <a:avLst/>
          </a:prstGeom>
          <a:noFill/>
          <a:ln>
            <a:noFill/>
          </a:ln>
        </p:spPr>
      </p:pic>
      <p:sp>
        <p:nvSpPr>
          <p:cNvPr id="284" name="Shape 284"/>
          <p:cNvSpPr txBox="1"/>
          <p:nvPr/>
        </p:nvSpPr>
        <p:spPr>
          <a:xfrm>
            <a:off x="5818737" y="4151750"/>
            <a:ext cx="1766099" cy="305699"/>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lt1"/>
                </a:solidFill>
                <a:latin typeface="Oswald"/>
                <a:ea typeface="Oswald"/>
                <a:cs typeface="Oswald"/>
                <a:sym typeface="Oswald"/>
              </a:rPr>
              <a:t>Logan LaPlante</a:t>
            </a:r>
          </a:p>
        </p:txBody>
      </p:sp>
      <p:sp>
        <p:nvSpPr>
          <p:cNvPr id="285" name="Shape 285"/>
          <p:cNvSpPr txBox="1"/>
          <p:nvPr/>
        </p:nvSpPr>
        <p:spPr>
          <a:xfrm>
            <a:off x="1509787" y="4151750"/>
            <a:ext cx="1766099" cy="305699"/>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lt1"/>
                </a:solidFill>
                <a:latin typeface="Oswald"/>
                <a:ea typeface="Oswald"/>
                <a:cs typeface="Oswald"/>
                <a:sym typeface="Oswald"/>
              </a:rPr>
              <a:t>Thomas Suarez</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289" name="Shape 289"/>
        <p:cNvGrpSpPr/>
        <p:nvPr/>
      </p:nvGrpSpPr>
      <p:grpSpPr>
        <a:xfrm>
          <a:off x="0" y="0"/>
          <a:ext cx="0" cy="0"/>
          <a:chOff x="0" y="0"/>
          <a:chExt cx="0" cy="0"/>
        </a:xfrm>
      </p:grpSpPr>
      <p:sp>
        <p:nvSpPr>
          <p:cNvPr id="290" name="Shape 290"/>
          <p:cNvSpPr txBox="1"/>
          <p:nvPr/>
        </p:nvSpPr>
        <p:spPr>
          <a:xfrm>
            <a:off x="1613550" y="1455600"/>
            <a:ext cx="5916900" cy="2232299"/>
          </a:xfrm>
          <a:prstGeom prst="rect">
            <a:avLst/>
          </a:prstGeom>
          <a:noFill/>
          <a:ln>
            <a:noFill/>
          </a:ln>
        </p:spPr>
        <p:txBody>
          <a:bodyPr anchorCtr="0" anchor="ctr"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The Takeaway?</a:t>
            </a:r>
          </a:p>
          <a:p>
            <a:pPr lvl="0" rtl="0" algn="ctr">
              <a:spcBef>
                <a:spcPts val="0"/>
              </a:spcBef>
              <a:buNone/>
            </a:pPr>
            <a:r>
              <a:rPr lang="en" sz="4800">
                <a:solidFill>
                  <a:schemeClr val="lt1"/>
                </a:solidFill>
                <a:latin typeface="Oswald"/>
                <a:ea typeface="Oswald"/>
                <a:cs typeface="Oswald"/>
                <a:sym typeface="Oswald"/>
              </a:rPr>
              <a:t>Happiness, Problem-Solving and Freedom</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p:nvPr/>
        </p:nvSpPr>
        <p:spPr>
          <a:xfrm>
            <a:off x="0" y="0"/>
            <a:ext cx="9144000" cy="5143499"/>
          </a:xfrm>
          <a:prstGeom prst="rect">
            <a:avLst/>
          </a:prstGeom>
          <a:solidFill>
            <a:srgbClr val="ECF0F1"/>
          </a:solidFill>
          <a:ln>
            <a:noFill/>
          </a:ln>
        </p:spPr>
        <p:txBody>
          <a:bodyPr anchorCtr="0" anchor="ctr" bIns="91425" lIns="91425" rIns="91425" tIns="91425">
            <a:noAutofit/>
          </a:bodyPr>
          <a:lstStyle/>
          <a:p>
            <a:pPr>
              <a:spcBef>
                <a:spcPts val="0"/>
              </a:spcBef>
              <a:buNone/>
            </a:pPr>
            <a:r>
              <a:t/>
            </a:r>
            <a:endParaRPr/>
          </a:p>
        </p:txBody>
      </p:sp>
      <p:sp>
        <p:nvSpPr>
          <p:cNvPr id="296" name="Shape 296"/>
          <p:cNvSpPr/>
          <p:nvPr/>
        </p:nvSpPr>
        <p:spPr>
          <a:xfrm>
            <a:off x="125" y="0"/>
            <a:ext cx="9144000" cy="988499"/>
          </a:xfrm>
          <a:prstGeom prst="rect">
            <a:avLst/>
          </a:prstGeom>
          <a:solidFill>
            <a:srgbClr val="2ECC71"/>
          </a:solidFill>
          <a:ln>
            <a:noFill/>
          </a:ln>
        </p:spPr>
        <p:txBody>
          <a:bodyPr anchorCtr="0" anchor="ctr" bIns="91425" lIns="91425" rIns="91425" tIns="91425">
            <a:noAutofit/>
          </a:bodyPr>
          <a:lstStyle/>
          <a:p>
            <a:pPr>
              <a:spcBef>
                <a:spcPts val="0"/>
              </a:spcBef>
              <a:buNone/>
            </a:pPr>
            <a:r>
              <a:t/>
            </a:r>
            <a:endParaRPr/>
          </a:p>
        </p:txBody>
      </p:sp>
      <p:sp>
        <p:nvSpPr>
          <p:cNvPr id="297" name="Shape 297"/>
          <p:cNvSpPr txBox="1"/>
          <p:nvPr/>
        </p:nvSpPr>
        <p:spPr>
          <a:xfrm>
            <a:off x="538125" y="225275"/>
            <a:ext cx="4665299" cy="663300"/>
          </a:xfrm>
          <a:prstGeom prst="rect">
            <a:avLst/>
          </a:prstGeom>
          <a:noFill/>
          <a:ln>
            <a:noFill/>
          </a:ln>
        </p:spPr>
        <p:txBody>
          <a:bodyPr anchorCtr="0" anchor="t" bIns="91425" lIns="91425" rIns="91425" tIns="91425">
            <a:noAutofit/>
          </a:bodyPr>
          <a:lstStyle/>
          <a:p>
            <a:pPr lvl="0" rtl="0" algn="l">
              <a:spcBef>
                <a:spcPts val="0"/>
              </a:spcBef>
              <a:buNone/>
            </a:pPr>
            <a:r>
              <a:rPr lang="en" sz="3000">
                <a:solidFill>
                  <a:srgbClr val="F3F3F3"/>
                </a:solidFill>
                <a:latin typeface="Oswald"/>
                <a:ea typeface="Oswald"/>
                <a:cs typeface="Oswald"/>
                <a:sym typeface="Oswald"/>
              </a:rPr>
              <a:t>Goals For This Week</a:t>
            </a:r>
          </a:p>
        </p:txBody>
      </p:sp>
      <p:sp>
        <p:nvSpPr>
          <p:cNvPr id="298" name="Shape 298"/>
          <p:cNvSpPr/>
          <p:nvPr/>
        </p:nvSpPr>
        <p:spPr>
          <a:xfrm>
            <a:off x="446075" y="1589343"/>
            <a:ext cx="325499" cy="312899"/>
          </a:xfrm>
          <a:prstGeom prst="ellipse">
            <a:avLst/>
          </a:prstGeom>
          <a:solidFill>
            <a:srgbClr val="2ECC71"/>
          </a:solidFill>
          <a:ln cap="flat" cmpd="sng" w="19050">
            <a:solidFill>
              <a:srgbClr val="2ECC7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99" name="Shape 299"/>
          <p:cNvSpPr txBox="1"/>
          <p:nvPr/>
        </p:nvSpPr>
        <p:spPr>
          <a:xfrm>
            <a:off x="393775" y="1536017"/>
            <a:ext cx="426599" cy="3128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3F3F3"/>
                </a:solidFill>
                <a:latin typeface="Helvetica Neue"/>
                <a:ea typeface="Helvetica Neue"/>
                <a:cs typeface="Helvetica Neue"/>
                <a:sym typeface="Helvetica Neue"/>
              </a:rPr>
              <a:t>1</a:t>
            </a:r>
          </a:p>
        </p:txBody>
      </p:sp>
      <p:sp>
        <p:nvSpPr>
          <p:cNvPr id="300" name="Shape 300"/>
          <p:cNvSpPr txBox="1"/>
          <p:nvPr/>
        </p:nvSpPr>
        <p:spPr>
          <a:xfrm>
            <a:off x="899935" y="1503985"/>
            <a:ext cx="7571399" cy="888600"/>
          </a:xfrm>
          <a:prstGeom prst="rect">
            <a:avLst/>
          </a:prstGeom>
          <a:noFill/>
          <a:ln>
            <a:noFill/>
          </a:ln>
        </p:spPr>
        <p:txBody>
          <a:bodyPr anchorCtr="0" anchor="t" bIns="91425" lIns="91425" rIns="91425" tIns="91425">
            <a:noAutofit/>
          </a:bodyPr>
          <a:lstStyle/>
          <a:p>
            <a:pPr lvl="0" rtl="0" algn="l">
              <a:spcBef>
                <a:spcPts val="0"/>
              </a:spcBef>
              <a:buNone/>
            </a:pPr>
            <a:r>
              <a:rPr lang="en" sz="2400">
                <a:solidFill>
                  <a:srgbClr val="434343"/>
                </a:solidFill>
                <a:latin typeface="Helvetica Neue"/>
                <a:ea typeface="Helvetica Neue"/>
                <a:cs typeface="Helvetica Neue"/>
                <a:sym typeface="Helvetica Neue"/>
              </a:rPr>
              <a:t>Know the 20%</a:t>
            </a:r>
          </a:p>
        </p:txBody>
      </p:sp>
      <p:sp>
        <p:nvSpPr>
          <p:cNvPr id="301" name="Shape 301"/>
          <p:cNvSpPr/>
          <p:nvPr/>
        </p:nvSpPr>
        <p:spPr>
          <a:xfrm>
            <a:off x="446075" y="2009000"/>
            <a:ext cx="325499" cy="312899"/>
          </a:xfrm>
          <a:prstGeom prst="ellipse">
            <a:avLst/>
          </a:prstGeom>
          <a:solidFill>
            <a:srgbClr val="2ECC71"/>
          </a:solidFill>
          <a:ln cap="flat" cmpd="sng" w="19050">
            <a:solidFill>
              <a:srgbClr val="2ECC7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2" name="Shape 302"/>
          <p:cNvSpPr txBox="1"/>
          <p:nvPr/>
        </p:nvSpPr>
        <p:spPr>
          <a:xfrm>
            <a:off x="393775" y="1955673"/>
            <a:ext cx="426599" cy="3128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3F3F3"/>
                </a:solidFill>
                <a:latin typeface="Helvetica Neue"/>
                <a:ea typeface="Helvetica Neue"/>
                <a:cs typeface="Helvetica Neue"/>
                <a:sym typeface="Helvetica Neue"/>
              </a:rPr>
              <a:t>2</a:t>
            </a:r>
          </a:p>
        </p:txBody>
      </p:sp>
      <p:sp>
        <p:nvSpPr>
          <p:cNvPr id="303" name="Shape 303"/>
          <p:cNvSpPr txBox="1"/>
          <p:nvPr/>
        </p:nvSpPr>
        <p:spPr>
          <a:xfrm>
            <a:off x="899935" y="1884985"/>
            <a:ext cx="7571399" cy="888600"/>
          </a:xfrm>
          <a:prstGeom prst="rect">
            <a:avLst/>
          </a:prstGeom>
          <a:noFill/>
          <a:ln>
            <a:noFill/>
          </a:ln>
        </p:spPr>
        <p:txBody>
          <a:bodyPr anchorCtr="0" anchor="t" bIns="91425" lIns="91425" rIns="91425" tIns="91425">
            <a:noAutofit/>
          </a:bodyPr>
          <a:lstStyle/>
          <a:p>
            <a:pPr lvl="0" rtl="0" algn="l">
              <a:spcBef>
                <a:spcPts val="0"/>
              </a:spcBef>
              <a:buNone/>
            </a:pPr>
            <a:r>
              <a:rPr lang="en" sz="2400">
                <a:solidFill>
                  <a:srgbClr val="434343"/>
                </a:solidFill>
                <a:latin typeface="Helvetica Neue"/>
                <a:ea typeface="Helvetica Neue"/>
                <a:cs typeface="Helvetica Neue"/>
                <a:sym typeface="Helvetica Neue"/>
              </a:rPr>
              <a:t>Build… a lot</a:t>
            </a:r>
          </a:p>
        </p:txBody>
      </p:sp>
      <p:sp>
        <p:nvSpPr>
          <p:cNvPr id="304" name="Shape 304"/>
          <p:cNvSpPr/>
          <p:nvPr/>
        </p:nvSpPr>
        <p:spPr>
          <a:xfrm>
            <a:off x="446075" y="2466200"/>
            <a:ext cx="325499" cy="312899"/>
          </a:xfrm>
          <a:prstGeom prst="ellipse">
            <a:avLst/>
          </a:prstGeom>
          <a:solidFill>
            <a:srgbClr val="2ECC71"/>
          </a:solidFill>
          <a:ln cap="flat" cmpd="sng" w="19050">
            <a:solidFill>
              <a:srgbClr val="2ECC7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5" name="Shape 305"/>
          <p:cNvSpPr txBox="1"/>
          <p:nvPr/>
        </p:nvSpPr>
        <p:spPr>
          <a:xfrm>
            <a:off x="393775" y="2412873"/>
            <a:ext cx="426599" cy="3128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3F3F3"/>
                </a:solidFill>
                <a:latin typeface="Helvetica Neue"/>
                <a:ea typeface="Helvetica Neue"/>
                <a:cs typeface="Helvetica Neue"/>
                <a:sym typeface="Helvetica Neue"/>
              </a:rPr>
              <a:t>3</a:t>
            </a:r>
          </a:p>
        </p:txBody>
      </p:sp>
      <p:sp>
        <p:nvSpPr>
          <p:cNvPr id="306" name="Shape 306"/>
          <p:cNvSpPr txBox="1"/>
          <p:nvPr/>
        </p:nvSpPr>
        <p:spPr>
          <a:xfrm>
            <a:off x="899935" y="2342185"/>
            <a:ext cx="7571399" cy="888600"/>
          </a:xfrm>
          <a:prstGeom prst="rect">
            <a:avLst/>
          </a:prstGeom>
          <a:noFill/>
          <a:ln>
            <a:noFill/>
          </a:ln>
        </p:spPr>
        <p:txBody>
          <a:bodyPr anchorCtr="0" anchor="t" bIns="91425" lIns="91425" rIns="91425" tIns="91425">
            <a:noAutofit/>
          </a:bodyPr>
          <a:lstStyle/>
          <a:p>
            <a:pPr lvl="0" rtl="0" algn="l">
              <a:spcBef>
                <a:spcPts val="0"/>
              </a:spcBef>
              <a:buNone/>
            </a:pPr>
            <a:r>
              <a:rPr lang="en" sz="2400">
                <a:solidFill>
                  <a:srgbClr val="434343"/>
                </a:solidFill>
                <a:latin typeface="Helvetica Neue"/>
                <a:ea typeface="Helvetica Neue"/>
                <a:cs typeface="Helvetica Neue"/>
                <a:sym typeface="Helvetica Neue"/>
              </a:rPr>
              <a:t>Portfolio</a:t>
            </a:r>
          </a:p>
        </p:txBody>
      </p:sp>
      <p:sp>
        <p:nvSpPr>
          <p:cNvPr id="307" name="Shape 307"/>
          <p:cNvSpPr/>
          <p:nvPr/>
        </p:nvSpPr>
        <p:spPr>
          <a:xfrm>
            <a:off x="446075" y="2923400"/>
            <a:ext cx="325499" cy="312899"/>
          </a:xfrm>
          <a:prstGeom prst="ellipse">
            <a:avLst/>
          </a:prstGeom>
          <a:solidFill>
            <a:srgbClr val="2ECC71"/>
          </a:solidFill>
          <a:ln cap="flat" cmpd="sng" w="19050">
            <a:solidFill>
              <a:srgbClr val="2ECC7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8" name="Shape 308"/>
          <p:cNvSpPr txBox="1"/>
          <p:nvPr/>
        </p:nvSpPr>
        <p:spPr>
          <a:xfrm>
            <a:off x="393775" y="2870073"/>
            <a:ext cx="426599" cy="3128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3F3F3"/>
                </a:solidFill>
                <a:latin typeface="Helvetica Neue"/>
                <a:ea typeface="Helvetica Neue"/>
                <a:cs typeface="Helvetica Neue"/>
                <a:sym typeface="Helvetica Neue"/>
              </a:rPr>
              <a:t>4</a:t>
            </a:r>
          </a:p>
        </p:txBody>
      </p:sp>
      <p:sp>
        <p:nvSpPr>
          <p:cNvPr id="309" name="Shape 309"/>
          <p:cNvSpPr txBox="1"/>
          <p:nvPr/>
        </p:nvSpPr>
        <p:spPr>
          <a:xfrm>
            <a:off x="899935" y="2799385"/>
            <a:ext cx="7571399" cy="888600"/>
          </a:xfrm>
          <a:prstGeom prst="rect">
            <a:avLst/>
          </a:prstGeom>
          <a:noFill/>
          <a:ln>
            <a:noFill/>
          </a:ln>
        </p:spPr>
        <p:txBody>
          <a:bodyPr anchorCtr="0" anchor="t" bIns="91425" lIns="91425" rIns="91425" tIns="91425">
            <a:noAutofit/>
          </a:bodyPr>
          <a:lstStyle/>
          <a:p>
            <a:pPr lvl="0" rtl="0" algn="l">
              <a:spcBef>
                <a:spcPts val="0"/>
              </a:spcBef>
              <a:buNone/>
            </a:pPr>
            <a:r>
              <a:rPr lang="en" sz="2400">
                <a:solidFill>
                  <a:srgbClr val="434343"/>
                </a:solidFill>
                <a:latin typeface="Helvetica Neue"/>
                <a:ea typeface="Helvetica Neue"/>
                <a:cs typeface="Helvetica Neue"/>
                <a:sym typeface="Helvetica Neue"/>
              </a:rPr>
              <a:t>Fun and learning from each other</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p:nvPr/>
        </p:nvSpPr>
        <p:spPr>
          <a:xfrm>
            <a:off x="0" y="0"/>
            <a:ext cx="9144000" cy="5143499"/>
          </a:xfrm>
          <a:prstGeom prst="rect">
            <a:avLst/>
          </a:prstGeom>
          <a:solidFill>
            <a:srgbClr val="ECF0F1"/>
          </a:solidFill>
          <a:ln>
            <a:noFill/>
          </a:ln>
        </p:spPr>
        <p:txBody>
          <a:bodyPr anchorCtr="0" anchor="ctr" bIns="91425" lIns="91425" rIns="91425" tIns="91425">
            <a:noAutofit/>
          </a:bodyPr>
          <a:lstStyle/>
          <a:p>
            <a:pPr>
              <a:spcBef>
                <a:spcPts val="0"/>
              </a:spcBef>
              <a:buNone/>
            </a:pPr>
            <a:r>
              <a:t/>
            </a:r>
            <a:endParaRPr/>
          </a:p>
        </p:txBody>
      </p:sp>
      <p:sp>
        <p:nvSpPr>
          <p:cNvPr id="315" name="Shape 315"/>
          <p:cNvSpPr/>
          <p:nvPr/>
        </p:nvSpPr>
        <p:spPr>
          <a:xfrm>
            <a:off x="125" y="0"/>
            <a:ext cx="9144000" cy="988499"/>
          </a:xfrm>
          <a:prstGeom prst="rect">
            <a:avLst/>
          </a:prstGeom>
          <a:solidFill>
            <a:srgbClr val="2ECC71"/>
          </a:solidFill>
          <a:ln>
            <a:noFill/>
          </a:ln>
        </p:spPr>
        <p:txBody>
          <a:bodyPr anchorCtr="0" anchor="ctr" bIns="91425" lIns="91425" rIns="91425" tIns="91425">
            <a:noAutofit/>
          </a:bodyPr>
          <a:lstStyle/>
          <a:p>
            <a:pPr>
              <a:spcBef>
                <a:spcPts val="0"/>
              </a:spcBef>
              <a:buNone/>
            </a:pPr>
            <a:r>
              <a:t/>
            </a:r>
            <a:endParaRPr/>
          </a:p>
        </p:txBody>
      </p:sp>
      <p:sp>
        <p:nvSpPr>
          <p:cNvPr id="316" name="Shape 316"/>
          <p:cNvSpPr txBox="1"/>
          <p:nvPr/>
        </p:nvSpPr>
        <p:spPr>
          <a:xfrm>
            <a:off x="538125" y="225275"/>
            <a:ext cx="3529199" cy="663300"/>
          </a:xfrm>
          <a:prstGeom prst="rect">
            <a:avLst/>
          </a:prstGeom>
          <a:noFill/>
          <a:ln>
            <a:noFill/>
          </a:ln>
        </p:spPr>
        <p:txBody>
          <a:bodyPr anchorCtr="0" anchor="t" bIns="91425" lIns="91425" rIns="91425" tIns="91425">
            <a:noAutofit/>
          </a:bodyPr>
          <a:lstStyle/>
          <a:p>
            <a:pPr lvl="0" rtl="0" algn="l">
              <a:spcBef>
                <a:spcPts val="0"/>
              </a:spcBef>
              <a:buNone/>
            </a:pPr>
            <a:r>
              <a:rPr lang="en" sz="3000">
                <a:solidFill>
                  <a:srgbClr val="F3F3F3"/>
                </a:solidFill>
                <a:latin typeface="Oswald"/>
                <a:ea typeface="Oswald"/>
                <a:cs typeface="Oswald"/>
                <a:sym typeface="Oswald"/>
              </a:rPr>
              <a:t>Suggestions</a:t>
            </a:r>
          </a:p>
        </p:txBody>
      </p:sp>
      <p:sp>
        <p:nvSpPr>
          <p:cNvPr id="317" name="Shape 317"/>
          <p:cNvSpPr/>
          <p:nvPr/>
        </p:nvSpPr>
        <p:spPr>
          <a:xfrm>
            <a:off x="446075" y="1589343"/>
            <a:ext cx="325499" cy="312899"/>
          </a:xfrm>
          <a:prstGeom prst="ellipse">
            <a:avLst/>
          </a:prstGeom>
          <a:solidFill>
            <a:srgbClr val="2ECC71"/>
          </a:solidFill>
          <a:ln cap="flat" cmpd="sng" w="19050">
            <a:solidFill>
              <a:srgbClr val="2ECC7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318" name="Shape 318"/>
          <p:cNvSpPr txBox="1"/>
          <p:nvPr/>
        </p:nvSpPr>
        <p:spPr>
          <a:xfrm>
            <a:off x="393775" y="1536017"/>
            <a:ext cx="426599" cy="3128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3F3F3"/>
                </a:solidFill>
                <a:latin typeface="Helvetica Neue"/>
                <a:ea typeface="Helvetica Neue"/>
                <a:cs typeface="Helvetica Neue"/>
                <a:sym typeface="Helvetica Neue"/>
              </a:rPr>
              <a:t>1</a:t>
            </a:r>
          </a:p>
        </p:txBody>
      </p:sp>
      <p:sp>
        <p:nvSpPr>
          <p:cNvPr id="319" name="Shape 319"/>
          <p:cNvSpPr txBox="1"/>
          <p:nvPr/>
        </p:nvSpPr>
        <p:spPr>
          <a:xfrm>
            <a:off x="899935" y="1503985"/>
            <a:ext cx="7571399" cy="888600"/>
          </a:xfrm>
          <a:prstGeom prst="rect">
            <a:avLst/>
          </a:prstGeom>
          <a:noFill/>
          <a:ln>
            <a:noFill/>
          </a:ln>
        </p:spPr>
        <p:txBody>
          <a:bodyPr anchorCtr="0" anchor="t" bIns="91425" lIns="91425" rIns="91425" tIns="91425">
            <a:noAutofit/>
          </a:bodyPr>
          <a:lstStyle/>
          <a:p>
            <a:pPr lvl="0" rtl="0" algn="l">
              <a:spcBef>
                <a:spcPts val="0"/>
              </a:spcBef>
              <a:buNone/>
            </a:pPr>
            <a:r>
              <a:rPr lang="en" sz="2400">
                <a:solidFill>
                  <a:srgbClr val="434343"/>
                </a:solidFill>
                <a:latin typeface="Helvetica Neue"/>
                <a:ea typeface="Helvetica Neue"/>
                <a:cs typeface="Helvetica Neue"/>
                <a:sym typeface="Helvetica Neue"/>
              </a:rPr>
              <a:t>Practice in short bursts and make a schedule</a:t>
            </a:r>
          </a:p>
        </p:txBody>
      </p:sp>
      <p:sp>
        <p:nvSpPr>
          <p:cNvPr id="320" name="Shape 320"/>
          <p:cNvSpPr/>
          <p:nvPr/>
        </p:nvSpPr>
        <p:spPr>
          <a:xfrm>
            <a:off x="446075" y="2009000"/>
            <a:ext cx="325499" cy="312899"/>
          </a:xfrm>
          <a:prstGeom prst="ellipse">
            <a:avLst/>
          </a:prstGeom>
          <a:solidFill>
            <a:srgbClr val="2ECC71"/>
          </a:solidFill>
          <a:ln cap="flat" cmpd="sng" w="19050">
            <a:solidFill>
              <a:srgbClr val="2ECC7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1" name="Shape 321"/>
          <p:cNvSpPr txBox="1"/>
          <p:nvPr/>
        </p:nvSpPr>
        <p:spPr>
          <a:xfrm>
            <a:off x="393775" y="1955673"/>
            <a:ext cx="426599" cy="3128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3F3F3"/>
                </a:solidFill>
                <a:latin typeface="Helvetica Neue"/>
                <a:ea typeface="Helvetica Neue"/>
                <a:cs typeface="Helvetica Neue"/>
                <a:sym typeface="Helvetica Neue"/>
              </a:rPr>
              <a:t>2</a:t>
            </a:r>
          </a:p>
        </p:txBody>
      </p:sp>
      <p:sp>
        <p:nvSpPr>
          <p:cNvPr id="322" name="Shape 322"/>
          <p:cNvSpPr txBox="1"/>
          <p:nvPr/>
        </p:nvSpPr>
        <p:spPr>
          <a:xfrm>
            <a:off x="899935" y="1884985"/>
            <a:ext cx="7571399" cy="888600"/>
          </a:xfrm>
          <a:prstGeom prst="rect">
            <a:avLst/>
          </a:prstGeom>
          <a:noFill/>
          <a:ln>
            <a:noFill/>
          </a:ln>
        </p:spPr>
        <p:txBody>
          <a:bodyPr anchorCtr="0" anchor="t" bIns="91425" lIns="91425" rIns="91425" tIns="91425">
            <a:noAutofit/>
          </a:bodyPr>
          <a:lstStyle/>
          <a:p>
            <a:pPr lvl="0" rtl="0" algn="l">
              <a:spcBef>
                <a:spcPts val="0"/>
              </a:spcBef>
              <a:buNone/>
            </a:pPr>
            <a:r>
              <a:rPr lang="en" sz="2400">
                <a:solidFill>
                  <a:srgbClr val="434343"/>
                </a:solidFill>
                <a:latin typeface="Helvetica Neue"/>
                <a:ea typeface="Helvetica Neue"/>
                <a:cs typeface="Helvetica Neue"/>
                <a:sym typeface="Helvetica Neue"/>
              </a:rPr>
              <a:t>Go through one time and write in the code</a:t>
            </a:r>
          </a:p>
        </p:txBody>
      </p:sp>
      <p:sp>
        <p:nvSpPr>
          <p:cNvPr id="323" name="Shape 323"/>
          <p:cNvSpPr/>
          <p:nvPr/>
        </p:nvSpPr>
        <p:spPr>
          <a:xfrm>
            <a:off x="446075" y="2466200"/>
            <a:ext cx="325499" cy="312899"/>
          </a:xfrm>
          <a:prstGeom prst="ellipse">
            <a:avLst/>
          </a:prstGeom>
          <a:solidFill>
            <a:srgbClr val="2ECC71"/>
          </a:solidFill>
          <a:ln cap="flat" cmpd="sng" w="19050">
            <a:solidFill>
              <a:srgbClr val="2ECC7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4" name="Shape 324"/>
          <p:cNvSpPr txBox="1"/>
          <p:nvPr/>
        </p:nvSpPr>
        <p:spPr>
          <a:xfrm>
            <a:off x="393775" y="2412873"/>
            <a:ext cx="426599" cy="3128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3F3F3"/>
                </a:solidFill>
                <a:latin typeface="Helvetica Neue"/>
                <a:ea typeface="Helvetica Neue"/>
                <a:cs typeface="Helvetica Neue"/>
                <a:sym typeface="Helvetica Neue"/>
              </a:rPr>
              <a:t>3</a:t>
            </a:r>
          </a:p>
        </p:txBody>
      </p:sp>
      <p:sp>
        <p:nvSpPr>
          <p:cNvPr id="325" name="Shape 325"/>
          <p:cNvSpPr txBox="1"/>
          <p:nvPr/>
        </p:nvSpPr>
        <p:spPr>
          <a:xfrm>
            <a:off x="899935" y="2342185"/>
            <a:ext cx="7571399" cy="888600"/>
          </a:xfrm>
          <a:prstGeom prst="rect">
            <a:avLst/>
          </a:prstGeom>
          <a:noFill/>
          <a:ln>
            <a:noFill/>
          </a:ln>
        </p:spPr>
        <p:txBody>
          <a:bodyPr anchorCtr="0" anchor="t" bIns="91425" lIns="91425" rIns="91425" tIns="91425">
            <a:noAutofit/>
          </a:bodyPr>
          <a:lstStyle/>
          <a:p>
            <a:pPr lvl="0" rtl="0" algn="l">
              <a:spcBef>
                <a:spcPts val="0"/>
              </a:spcBef>
              <a:buNone/>
            </a:pPr>
            <a:r>
              <a:rPr lang="en" sz="2400">
                <a:solidFill>
                  <a:srgbClr val="434343"/>
                </a:solidFill>
                <a:latin typeface="Helvetica Neue"/>
                <a:ea typeface="Helvetica Neue"/>
                <a:cs typeface="Helvetica Neue"/>
                <a:sym typeface="Helvetica Neue"/>
              </a:rPr>
              <a:t>Once you’ve completed a presentation it’s your turn to go in and build something on your own</a:t>
            </a:r>
          </a:p>
        </p:txBody>
      </p:sp>
      <p:sp>
        <p:nvSpPr>
          <p:cNvPr id="326" name="Shape 326"/>
          <p:cNvSpPr/>
          <p:nvPr/>
        </p:nvSpPr>
        <p:spPr>
          <a:xfrm>
            <a:off x="446075" y="3228200"/>
            <a:ext cx="325499" cy="312899"/>
          </a:xfrm>
          <a:prstGeom prst="ellipse">
            <a:avLst/>
          </a:prstGeom>
          <a:solidFill>
            <a:srgbClr val="2ECC71"/>
          </a:solidFill>
          <a:ln cap="flat" cmpd="sng" w="19050">
            <a:solidFill>
              <a:srgbClr val="2ECC7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27" name="Shape 327"/>
          <p:cNvSpPr txBox="1"/>
          <p:nvPr/>
        </p:nvSpPr>
        <p:spPr>
          <a:xfrm>
            <a:off x="393775" y="3174873"/>
            <a:ext cx="426599" cy="3128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3F3F3"/>
                </a:solidFill>
                <a:latin typeface="Helvetica Neue"/>
                <a:ea typeface="Helvetica Neue"/>
                <a:cs typeface="Helvetica Neue"/>
                <a:sym typeface="Helvetica Neue"/>
              </a:rPr>
              <a:t>4</a:t>
            </a:r>
          </a:p>
        </p:txBody>
      </p:sp>
      <p:sp>
        <p:nvSpPr>
          <p:cNvPr id="328" name="Shape 328"/>
          <p:cNvSpPr txBox="1"/>
          <p:nvPr/>
        </p:nvSpPr>
        <p:spPr>
          <a:xfrm>
            <a:off x="899935" y="3104185"/>
            <a:ext cx="7571399" cy="888600"/>
          </a:xfrm>
          <a:prstGeom prst="rect">
            <a:avLst/>
          </a:prstGeom>
          <a:noFill/>
          <a:ln>
            <a:noFill/>
          </a:ln>
        </p:spPr>
        <p:txBody>
          <a:bodyPr anchorCtr="0" anchor="t" bIns="91425" lIns="91425" rIns="91425" tIns="91425">
            <a:noAutofit/>
          </a:bodyPr>
          <a:lstStyle/>
          <a:p>
            <a:pPr lvl="0" rtl="0" algn="l">
              <a:spcBef>
                <a:spcPts val="0"/>
              </a:spcBef>
              <a:buNone/>
            </a:pPr>
            <a:r>
              <a:rPr lang="en" sz="2400">
                <a:solidFill>
                  <a:srgbClr val="434343"/>
                </a:solidFill>
                <a:latin typeface="Helvetica Neue"/>
                <a:ea typeface="Helvetica Neue"/>
                <a:cs typeface="Helvetica Neue"/>
                <a:sym typeface="Helvetica Neue"/>
              </a:rPr>
              <a:t>Quantity over quality</a:t>
            </a:r>
          </a:p>
        </p:txBody>
      </p:sp>
      <p:sp>
        <p:nvSpPr>
          <p:cNvPr id="329" name="Shape 329"/>
          <p:cNvSpPr/>
          <p:nvPr/>
        </p:nvSpPr>
        <p:spPr>
          <a:xfrm>
            <a:off x="446075" y="3761600"/>
            <a:ext cx="325499" cy="312899"/>
          </a:xfrm>
          <a:prstGeom prst="ellipse">
            <a:avLst/>
          </a:prstGeom>
          <a:solidFill>
            <a:srgbClr val="2ECC71"/>
          </a:solidFill>
          <a:ln cap="flat" cmpd="sng" w="19050">
            <a:solidFill>
              <a:srgbClr val="2ECC7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30" name="Shape 330"/>
          <p:cNvSpPr txBox="1"/>
          <p:nvPr/>
        </p:nvSpPr>
        <p:spPr>
          <a:xfrm>
            <a:off x="393775" y="3708273"/>
            <a:ext cx="426599" cy="3128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3F3F3"/>
                </a:solidFill>
                <a:latin typeface="Helvetica Neue"/>
                <a:ea typeface="Helvetica Neue"/>
                <a:cs typeface="Helvetica Neue"/>
                <a:sym typeface="Helvetica Neue"/>
              </a:rPr>
              <a:t>5</a:t>
            </a:r>
          </a:p>
        </p:txBody>
      </p:sp>
      <p:sp>
        <p:nvSpPr>
          <p:cNvPr id="331" name="Shape 331"/>
          <p:cNvSpPr txBox="1"/>
          <p:nvPr/>
        </p:nvSpPr>
        <p:spPr>
          <a:xfrm>
            <a:off x="899935" y="3637585"/>
            <a:ext cx="7571399" cy="888600"/>
          </a:xfrm>
          <a:prstGeom prst="rect">
            <a:avLst/>
          </a:prstGeom>
          <a:noFill/>
          <a:ln>
            <a:noFill/>
          </a:ln>
        </p:spPr>
        <p:txBody>
          <a:bodyPr anchorCtr="0" anchor="t" bIns="91425" lIns="91425" rIns="91425" tIns="91425">
            <a:noAutofit/>
          </a:bodyPr>
          <a:lstStyle/>
          <a:p>
            <a:pPr lvl="0" rtl="0" algn="l">
              <a:spcBef>
                <a:spcPts val="0"/>
              </a:spcBef>
              <a:buNone/>
            </a:pPr>
            <a:r>
              <a:rPr lang="en" sz="2400">
                <a:solidFill>
                  <a:srgbClr val="434343"/>
                </a:solidFill>
                <a:latin typeface="Helvetica Neue"/>
                <a:ea typeface="Helvetica Neue"/>
                <a:cs typeface="Helvetica Neue"/>
                <a:sym typeface="Helvetica Neue"/>
              </a:rPr>
              <a:t>REPETITION, repetition, REPETITION</a:t>
            </a:r>
          </a:p>
        </p:txBody>
      </p:sp>
      <p:sp>
        <p:nvSpPr>
          <p:cNvPr id="332" name="Shape 332"/>
          <p:cNvSpPr/>
          <p:nvPr/>
        </p:nvSpPr>
        <p:spPr>
          <a:xfrm>
            <a:off x="446075" y="4218800"/>
            <a:ext cx="325499" cy="312899"/>
          </a:xfrm>
          <a:prstGeom prst="ellipse">
            <a:avLst/>
          </a:prstGeom>
          <a:solidFill>
            <a:srgbClr val="2ECC71"/>
          </a:solidFill>
          <a:ln cap="flat" cmpd="sng" w="19050">
            <a:solidFill>
              <a:srgbClr val="2ECC71"/>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33" name="Shape 333"/>
          <p:cNvSpPr txBox="1"/>
          <p:nvPr/>
        </p:nvSpPr>
        <p:spPr>
          <a:xfrm>
            <a:off x="393775" y="4165473"/>
            <a:ext cx="426599" cy="312899"/>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3F3F3"/>
                </a:solidFill>
                <a:latin typeface="Helvetica Neue"/>
                <a:ea typeface="Helvetica Neue"/>
                <a:cs typeface="Helvetica Neue"/>
                <a:sym typeface="Helvetica Neue"/>
              </a:rPr>
              <a:t>5</a:t>
            </a:r>
          </a:p>
        </p:txBody>
      </p:sp>
      <p:sp>
        <p:nvSpPr>
          <p:cNvPr id="334" name="Shape 334"/>
          <p:cNvSpPr txBox="1"/>
          <p:nvPr/>
        </p:nvSpPr>
        <p:spPr>
          <a:xfrm>
            <a:off x="899935" y="4094785"/>
            <a:ext cx="7571399" cy="888600"/>
          </a:xfrm>
          <a:prstGeom prst="rect">
            <a:avLst/>
          </a:prstGeom>
          <a:noFill/>
          <a:ln>
            <a:noFill/>
          </a:ln>
        </p:spPr>
        <p:txBody>
          <a:bodyPr anchorCtr="0" anchor="t" bIns="91425" lIns="91425" rIns="91425" tIns="91425">
            <a:noAutofit/>
          </a:bodyPr>
          <a:lstStyle/>
          <a:p>
            <a:pPr lvl="0" rtl="0" algn="l">
              <a:spcBef>
                <a:spcPts val="0"/>
              </a:spcBef>
              <a:buNone/>
            </a:pPr>
            <a:r>
              <a:rPr lang="en" sz="2400">
                <a:solidFill>
                  <a:srgbClr val="434343"/>
                </a:solidFill>
                <a:latin typeface="Helvetica Neue"/>
                <a:ea typeface="Helvetica Neue"/>
                <a:cs typeface="Helvetica Neue"/>
                <a:sym typeface="Helvetica Neue"/>
              </a:rPr>
              <a:t>Encourage exploration - lack of hand out resources</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338" name="Shape 338"/>
        <p:cNvGrpSpPr/>
        <p:nvPr/>
      </p:nvGrpSpPr>
      <p:grpSpPr>
        <a:xfrm>
          <a:off x="0" y="0"/>
          <a:ext cx="0" cy="0"/>
          <a:chOff x="0" y="0"/>
          <a:chExt cx="0" cy="0"/>
        </a:xfrm>
      </p:grpSpPr>
      <p:sp>
        <p:nvSpPr>
          <p:cNvPr id="339" name="Shape 339"/>
          <p:cNvSpPr txBox="1"/>
          <p:nvPr/>
        </p:nvSpPr>
        <p:spPr>
          <a:xfrm>
            <a:off x="756900" y="1548600"/>
            <a:ext cx="7630200" cy="2046299"/>
          </a:xfrm>
          <a:prstGeom prst="rect">
            <a:avLst/>
          </a:prstGeom>
          <a:noFill/>
          <a:ln>
            <a:noFill/>
          </a:ln>
        </p:spPr>
        <p:txBody>
          <a:bodyPr anchorCtr="0" anchor="ctr"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Show Of Hands...</a:t>
            </a:r>
          </a:p>
          <a:p>
            <a:pPr rtl="0" algn="ctr">
              <a:spcBef>
                <a:spcPts val="0"/>
              </a:spcBef>
              <a:buNone/>
            </a:pPr>
            <a:r>
              <a:rPr lang="en" sz="4800">
                <a:solidFill>
                  <a:schemeClr val="lt1"/>
                </a:solidFill>
                <a:latin typeface="Oswald"/>
                <a:ea typeface="Oswald"/>
                <a:cs typeface="Oswald"/>
                <a:sym typeface="Oswald"/>
              </a:rPr>
              <a:t>1. Teachers</a:t>
            </a:r>
          </a:p>
          <a:p>
            <a:pPr rtl="0" algn="ctr">
              <a:spcBef>
                <a:spcPts val="0"/>
              </a:spcBef>
              <a:buNone/>
            </a:pPr>
            <a:r>
              <a:rPr lang="en" sz="4800">
                <a:solidFill>
                  <a:schemeClr val="lt1"/>
                </a:solidFill>
                <a:latin typeface="Oswald"/>
                <a:ea typeface="Oswald"/>
                <a:cs typeface="Oswald"/>
                <a:sym typeface="Oswald"/>
              </a:rPr>
              <a:t>2. Future Teachers</a:t>
            </a:r>
          </a:p>
          <a:p>
            <a:pPr lvl="0" rtl="0" algn="ctr">
              <a:spcBef>
                <a:spcPts val="0"/>
              </a:spcBef>
              <a:buNone/>
            </a:pPr>
            <a:r>
              <a:rPr lang="en" sz="4800">
                <a:solidFill>
                  <a:schemeClr val="lt1"/>
                </a:solidFill>
                <a:latin typeface="Oswald"/>
                <a:ea typeface="Oswald"/>
                <a:cs typeface="Oswald"/>
                <a:sym typeface="Oswald"/>
              </a:rPr>
              <a:t>3. Who completed the suggested material?</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 name="Shape 52"/>
        <p:cNvGrpSpPr/>
        <p:nvPr/>
      </p:nvGrpSpPr>
      <p:grpSpPr>
        <a:xfrm>
          <a:off x="0" y="0"/>
          <a:ext cx="0" cy="0"/>
          <a:chOff x="0" y="0"/>
          <a:chExt cx="0" cy="0"/>
        </a:xfrm>
      </p:grpSpPr>
      <p:pic>
        <p:nvPicPr>
          <p:cNvPr id="53" name="Shape 53"/>
          <p:cNvPicPr preferRelativeResize="0"/>
          <p:nvPr/>
        </p:nvPicPr>
        <p:blipFill>
          <a:blip r:embed="rId3">
            <a:alphaModFix/>
          </a:blip>
          <a:stretch>
            <a:fillRect/>
          </a:stretch>
        </p:blipFill>
        <p:spPr>
          <a:xfrm>
            <a:off x="-547474" y="0"/>
            <a:ext cx="10238956" cy="514349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57" name="Shape 57"/>
        <p:cNvGrpSpPr/>
        <p:nvPr/>
      </p:nvGrpSpPr>
      <p:grpSpPr>
        <a:xfrm>
          <a:off x="0" y="0"/>
          <a:ext cx="0" cy="0"/>
          <a:chOff x="0" y="0"/>
          <a:chExt cx="0" cy="0"/>
        </a:xfrm>
      </p:grpSpPr>
      <p:sp>
        <p:nvSpPr>
          <p:cNvPr id="58" name="Shape 58"/>
          <p:cNvSpPr txBox="1"/>
          <p:nvPr/>
        </p:nvSpPr>
        <p:spPr>
          <a:xfrm>
            <a:off x="1551300" y="1320000"/>
            <a:ext cx="6041399" cy="2046299"/>
          </a:xfrm>
          <a:prstGeom prst="rect">
            <a:avLst/>
          </a:prstGeom>
          <a:noFill/>
          <a:ln>
            <a:noFill/>
          </a:ln>
        </p:spPr>
        <p:txBody>
          <a:bodyPr anchorCtr="0" anchor="ctr" bIns="91425" lIns="91425" rIns="91425" tIns="91425">
            <a:noAutofit/>
          </a:bodyPr>
          <a:lstStyle/>
          <a:p>
            <a:pPr rtl="0" algn="ctr">
              <a:spcBef>
                <a:spcPts val="0"/>
              </a:spcBef>
              <a:buNone/>
            </a:pPr>
            <a:r>
              <a:rPr lang="en" sz="4800">
                <a:solidFill>
                  <a:schemeClr val="lt1"/>
                </a:solidFill>
                <a:latin typeface="Oswald"/>
                <a:ea typeface="Oswald"/>
                <a:cs typeface="Oswald"/>
                <a:sym typeface="Oswald"/>
              </a:rPr>
              <a:t>Coding and Technology: Why Learn It, </a:t>
            </a:r>
          </a:p>
          <a:p>
            <a:pPr lvl="0" rtl="0" algn="ctr">
              <a:spcBef>
                <a:spcPts val="0"/>
              </a:spcBef>
              <a:buNone/>
            </a:pPr>
            <a:r>
              <a:rPr lang="en" sz="4800">
                <a:solidFill>
                  <a:schemeClr val="lt1"/>
                </a:solidFill>
                <a:latin typeface="Oswald"/>
                <a:ea typeface="Oswald"/>
                <a:cs typeface="Oswald"/>
                <a:sym typeface="Oswald"/>
              </a:rPr>
              <a:t>Why Teach It</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62" name="Shape 62"/>
        <p:cNvGrpSpPr/>
        <p:nvPr/>
      </p:nvGrpSpPr>
      <p:grpSpPr>
        <a:xfrm>
          <a:off x="0" y="0"/>
          <a:ext cx="0" cy="0"/>
          <a:chOff x="0" y="0"/>
          <a:chExt cx="0" cy="0"/>
        </a:xfrm>
      </p:grpSpPr>
      <p:sp>
        <p:nvSpPr>
          <p:cNvPr id="63" name="Shape 63"/>
          <p:cNvSpPr txBox="1"/>
          <p:nvPr/>
        </p:nvSpPr>
        <p:spPr>
          <a:xfrm>
            <a:off x="1551300" y="1320000"/>
            <a:ext cx="6041399" cy="2046299"/>
          </a:xfrm>
          <a:prstGeom prst="rect">
            <a:avLst/>
          </a:prstGeom>
          <a:noFill/>
          <a:ln>
            <a:noFill/>
          </a:ln>
        </p:spPr>
        <p:txBody>
          <a:bodyPr anchorCtr="0" anchor="ctr" bIns="91425" lIns="91425" rIns="91425" tIns="91425">
            <a:noAutofit/>
          </a:bodyPr>
          <a:lstStyle/>
          <a:p>
            <a:pPr lvl="0" rtl="0" algn="ctr">
              <a:spcBef>
                <a:spcPts val="0"/>
              </a:spcBef>
              <a:buNone/>
            </a:pPr>
            <a:r>
              <a:rPr lang="en" sz="4800">
                <a:solidFill>
                  <a:schemeClr val="lt1"/>
                </a:solidFill>
                <a:latin typeface="Oswald"/>
                <a:ea typeface="Oswald"/>
                <a:cs typeface="Oswald"/>
                <a:sym typeface="Oswald"/>
              </a:rPr>
              <a:t>You may have seen the recent stats...</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67" name="Shape 67"/>
        <p:cNvGrpSpPr/>
        <p:nvPr/>
      </p:nvGrpSpPr>
      <p:grpSpPr>
        <a:xfrm>
          <a:off x="0" y="0"/>
          <a:ext cx="0" cy="0"/>
          <a:chOff x="0" y="0"/>
          <a:chExt cx="0" cy="0"/>
        </a:xfrm>
      </p:grpSpPr>
      <p:pic>
        <p:nvPicPr>
          <p:cNvPr id="68" name="Shape 68"/>
          <p:cNvPicPr preferRelativeResize="0"/>
          <p:nvPr/>
        </p:nvPicPr>
        <p:blipFill>
          <a:blip r:embed="rId3">
            <a:alphaModFix/>
          </a:blip>
          <a:stretch>
            <a:fillRect/>
          </a:stretch>
        </p:blipFill>
        <p:spPr>
          <a:xfrm>
            <a:off x="403674" y="105137"/>
            <a:ext cx="8336641" cy="4933224"/>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ECC71"/>
        </a:solidFill>
      </p:bgPr>
    </p:bg>
    <p:spTree>
      <p:nvGrpSpPr>
        <p:cNvPr id="72" name="Shape 72"/>
        <p:cNvGrpSpPr/>
        <p:nvPr/>
      </p:nvGrpSpPr>
      <p:grpSpPr>
        <a:xfrm>
          <a:off x="0" y="0"/>
          <a:ext cx="0" cy="0"/>
          <a:chOff x="0" y="0"/>
          <a:chExt cx="0" cy="0"/>
        </a:xfrm>
      </p:grpSpPr>
      <p:pic>
        <p:nvPicPr>
          <p:cNvPr id="73" name="Shape 73"/>
          <p:cNvPicPr preferRelativeResize="0"/>
          <p:nvPr/>
        </p:nvPicPr>
        <p:blipFill>
          <a:blip r:embed="rId3">
            <a:alphaModFix/>
          </a:blip>
          <a:stretch>
            <a:fillRect/>
          </a:stretch>
        </p:blipFill>
        <p:spPr>
          <a:xfrm>
            <a:off x="912425" y="76587"/>
            <a:ext cx="7319149" cy="499032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